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  <p:sldMasterId id="2147483701" r:id="rId3"/>
  </p:sldMasterIdLst>
  <p:notesMasterIdLst>
    <p:notesMasterId r:id="rId25"/>
  </p:notesMasterIdLst>
  <p:sldIdLst>
    <p:sldId id="1686" r:id="rId4"/>
    <p:sldId id="1687" r:id="rId5"/>
    <p:sldId id="1690" r:id="rId6"/>
    <p:sldId id="1560" r:id="rId7"/>
    <p:sldId id="1040" r:id="rId8"/>
    <p:sldId id="1225" r:id="rId9"/>
    <p:sldId id="1691" r:id="rId10"/>
    <p:sldId id="1216" r:id="rId11"/>
    <p:sldId id="1471" r:id="rId12"/>
    <p:sldId id="1564" r:id="rId13"/>
    <p:sldId id="1695" r:id="rId14"/>
    <p:sldId id="1531" r:id="rId15"/>
    <p:sldId id="1519" r:id="rId16"/>
    <p:sldId id="1693" r:id="rId17"/>
    <p:sldId id="1525" r:id="rId18"/>
    <p:sldId id="294" r:id="rId19"/>
    <p:sldId id="1696" r:id="rId20"/>
    <p:sldId id="1697" r:id="rId21"/>
    <p:sldId id="1698" r:id="rId22"/>
    <p:sldId id="291" r:id="rId23"/>
    <p:sldId id="1694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A89C"/>
    <a:srgbClr val="2AA49B"/>
    <a:srgbClr val="10527D"/>
    <a:srgbClr val="1C82A7"/>
    <a:srgbClr val="1E84AE"/>
    <a:srgbClr val="155C7B"/>
    <a:srgbClr val="FFFFFF"/>
    <a:srgbClr val="020226"/>
    <a:srgbClr val="2E2A2B"/>
    <a:srgbClr val="E51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824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672AF-3475-415E-A6CF-E2DC47516748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2901B-D105-4BA3-B3A4-93C8BDB03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817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Shape 22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2" name="Shape 22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7340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Shape 22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2" name="Shape 22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7006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Shape 22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2" name="Shape 22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855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Shape 22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2" name="Shape 22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401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Shape 22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2" name="Shape 22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72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9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15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3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4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29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7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91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81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29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7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32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91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16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1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3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1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6896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motion Imag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pic" idx="2"/>
          </p:nvPr>
        </p:nvSpPr>
        <p:spPr>
          <a:xfrm>
            <a:off x="838200" y="1828800"/>
            <a:ext cx="10515599" cy="2009774"/>
          </a:xfrm>
          <a:prstGeom prst="rect">
            <a:avLst/>
          </a:prstGeom>
          <a:solidFill>
            <a:srgbClr val="5F697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Work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990600" y="1896791"/>
            <a:ext cx="1828800" cy="1828800"/>
          </a:xfrm>
          <a:prstGeom prst="roundRect">
            <a:avLst>
              <a:gd name="adj" fmla="val 3449"/>
            </a:avLst>
          </a:prstGeom>
          <a:solidFill>
            <a:srgbClr val="2B2D30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pic" idx="3"/>
          </p:nvPr>
        </p:nvSpPr>
        <p:spPr>
          <a:xfrm>
            <a:off x="6182544" y="1896791"/>
            <a:ext cx="1828800" cy="1828800"/>
          </a:xfrm>
          <a:prstGeom prst="roundRect">
            <a:avLst>
              <a:gd name="adj" fmla="val 3449"/>
            </a:avLst>
          </a:prstGeom>
          <a:solidFill>
            <a:srgbClr val="2B2D30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pic" idx="4"/>
          </p:nvPr>
        </p:nvSpPr>
        <p:spPr>
          <a:xfrm>
            <a:off x="990600" y="4143344"/>
            <a:ext cx="1828800" cy="1828800"/>
          </a:xfrm>
          <a:prstGeom prst="roundRect">
            <a:avLst>
              <a:gd name="adj" fmla="val 3449"/>
            </a:avLst>
          </a:prstGeom>
          <a:solidFill>
            <a:srgbClr val="2B2D30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5"/>
          </p:nvPr>
        </p:nvSpPr>
        <p:spPr>
          <a:xfrm>
            <a:off x="6182544" y="4150892"/>
            <a:ext cx="1828800" cy="1828800"/>
          </a:xfrm>
          <a:prstGeom prst="roundRect">
            <a:avLst>
              <a:gd name="adj" fmla="val 3449"/>
            </a:avLst>
          </a:prstGeom>
          <a:solidFill>
            <a:srgbClr val="2B2D30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#4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pic" idx="2"/>
          </p:nvPr>
        </p:nvSpPr>
        <p:spPr>
          <a:xfrm>
            <a:off x="717550" y="2155825"/>
            <a:ext cx="2633472" cy="4078224"/>
          </a:xfrm>
          <a:prstGeom prst="rect">
            <a:avLst/>
          </a:prstGeom>
          <a:solidFill>
            <a:srgbClr val="1A1D21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pic" idx="3"/>
          </p:nvPr>
        </p:nvSpPr>
        <p:spPr>
          <a:xfrm>
            <a:off x="3435350" y="2155583"/>
            <a:ext cx="2633472" cy="4078224"/>
          </a:xfrm>
          <a:prstGeom prst="rect">
            <a:avLst/>
          </a:prstGeom>
          <a:solidFill>
            <a:srgbClr val="1A1D21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pic" idx="4"/>
          </p:nvPr>
        </p:nvSpPr>
        <p:spPr>
          <a:xfrm>
            <a:off x="6138548" y="2155583"/>
            <a:ext cx="2633472" cy="4078224"/>
          </a:xfrm>
          <a:prstGeom prst="rect">
            <a:avLst/>
          </a:prstGeom>
          <a:solidFill>
            <a:srgbClr val="1A1D21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pic" idx="5"/>
          </p:nvPr>
        </p:nvSpPr>
        <p:spPr>
          <a:xfrm>
            <a:off x="8840788" y="2155583"/>
            <a:ext cx="2633472" cy="4078224"/>
          </a:xfrm>
          <a:prstGeom prst="rect">
            <a:avLst/>
          </a:prstGeom>
          <a:solidFill>
            <a:srgbClr val="1A1D21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 panose="020F0502020204030203"/>
                <a:cs typeface="Lato Hairline" panose="020F0502020204030203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 panose="020F0502020204030203"/>
                <a:cs typeface="Lato Light" panose="020F0502020204030203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2023/6/9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6140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2023/6/9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426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77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42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6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52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A7706-3ADE-439A-ACCA-4E2E4BD0A8D2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23AF2-978E-4B6A-93A5-17131C4242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654" r:id="rId35"/>
    <p:sldLayoutId id="2147483655" r:id="rId36"/>
    <p:sldLayoutId id="2147483656" r:id="rId37"/>
    <p:sldLayoutId id="2147483657" r:id="rId38"/>
    <p:sldLayoutId id="2147483658" r:id="rId39"/>
    <p:sldLayoutId id="2147483659" r:id="rId40"/>
    <p:sldLayoutId id="2147483660" r:id="rId41"/>
    <p:sldLayoutId id="2147483661" r:id="rId42"/>
    <p:sldLayoutId id="2147483662" r:id="rId43"/>
    <p:sldLayoutId id="2147483663" r:id="rId44"/>
    <p:sldLayoutId id="2147483664" r:id="rId45"/>
    <p:sldLayoutId id="2147483665" r:id="rId46"/>
    <p:sldLayoutId id="2147483667" r:id="rId4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68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摄图网_400789432"/>
          <p:cNvPicPr>
            <a:picLocks noChangeAspect="1"/>
          </p:cNvPicPr>
          <p:nvPr/>
        </p:nvPicPr>
        <p:blipFill>
          <a:blip r:embed="rId3" cstate="email">
            <a:lum bright="-6000"/>
          </a:blip>
          <a:srcRect/>
          <a:stretch>
            <a:fillRect/>
          </a:stretch>
        </p:blipFill>
        <p:spPr>
          <a:xfrm>
            <a:off x="10191115" y="-1214755"/>
            <a:ext cx="3005455" cy="2978150"/>
          </a:xfrm>
          <a:prstGeom prst="ellipse">
            <a:avLst/>
          </a:prstGeom>
        </p:spPr>
      </p:pic>
      <p:pic>
        <p:nvPicPr>
          <p:cNvPr id="3" name="图片 2" descr="摄图网_400789432"/>
          <p:cNvPicPr>
            <a:picLocks noChangeAspect="1"/>
          </p:cNvPicPr>
          <p:nvPr/>
        </p:nvPicPr>
        <p:blipFill>
          <a:blip r:embed="rId4" cstate="email">
            <a:lum bright="-6000"/>
          </a:blip>
          <a:srcRect/>
          <a:stretch>
            <a:fillRect/>
          </a:stretch>
        </p:blipFill>
        <p:spPr>
          <a:xfrm>
            <a:off x="749935" y="4787900"/>
            <a:ext cx="1100455" cy="1106170"/>
          </a:xfrm>
          <a:prstGeom prst="ellipse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9406863" y="5173238"/>
            <a:ext cx="322730" cy="32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435668" y="883416"/>
            <a:ext cx="119509" cy="1195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478936" y="5249438"/>
            <a:ext cx="170330" cy="170330"/>
          </a:xfrm>
          <a:prstGeom prst="ellipse">
            <a:avLst/>
          </a:prstGeom>
          <a:solidFill>
            <a:srgbClr val="48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1511394" y="5173238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511394" y="5533693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511394" y="5898687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84569" y="940850"/>
            <a:ext cx="4822861" cy="4822861"/>
          </a:xfrm>
          <a:prstGeom prst="ellipse">
            <a:avLst/>
          </a:prstGeom>
          <a:solidFill>
            <a:srgbClr val="0E4B7A">
              <a:alpha val="40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27844" y="556455"/>
            <a:ext cx="5536310" cy="5536310"/>
          </a:xfrm>
          <a:prstGeom prst="ellipse">
            <a:avLst/>
          </a:prstGeom>
          <a:noFill/>
          <a:ln w="3175">
            <a:solidFill>
              <a:srgbClr val="0E4B7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358878" y="4192050"/>
            <a:ext cx="322730" cy="32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430951" y="4268250"/>
            <a:ext cx="170330" cy="170330"/>
          </a:xfrm>
          <a:prstGeom prst="ellipse">
            <a:avLst/>
          </a:prstGeom>
          <a:solidFill>
            <a:srgbClr val="0E4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133909" y="691184"/>
            <a:ext cx="217150" cy="2171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194145" y="746046"/>
            <a:ext cx="114607" cy="114607"/>
          </a:xfrm>
          <a:prstGeom prst="ellipse">
            <a:avLst/>
          </a:prstGeom>
          <a:solidFill>
            <a:srgbClr val="48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644229" y="832648"/>
            <a:ext cx="80680" cy="806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624692" y="1843779"/>
            <a:ext cx="104181" cy="104181"/>
          </a:xfrm>
          <a:prstGeom prst="ellipse">
            <a:avLst/>
          </a:prstGeom>
          <a:solidFill>
            <a:srgbClr val="48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174285" y="5109010"/>
            <a:ext cx="140428" cy="140428"/>
            <a:chOff x="9572355" y="5049973"/>
            <a:chExt cx="322730" cy="322730"/>
          </a:xfrm>
        </p:grpSpPr>
        <p:sp>
          <p:nvSpPr>
            <p:cNvPr id="37" name="椭圆 36"/>
            <p:cNvSpPr/>
            <p:nvPr/>
          </p:nvSpPr>
          <p:spPr>
            <a:xfrm>
              <a:off x="9572355" y="5049973"/>
              <a:ext cx="322730" cy="3227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9644428" y="5126173"/>
              <a:ext cx="170330" cy="170330"/>
            </a:xfrm>
            <a:prstGeom prst="ellipse">
              <a:avLst/>
            </a:prstGeom>
            <a:solidFill>
              <a:srgbClr val="48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45731" y="5276642"/>
            <a:ext cx="157238" cy="157238"/>
            <a:chOff x="2579606" y="4476642"/>
            <a:chExt cx="322730" cy="322730"/>
          </a:xfrm>
        </p:grpSpPr>
        <p:sp>
          <p:nvSpPr>
            <p:cNvPr id="40" name="椭圆 39"/>
            <p:cNvSpPr/>
            <p:nvPr/>
          </p:nvSpPr>
          <p:spPr>
            <a:xfrm>
              <a:off x="2579606" y="4476642"/>
              <a:ext cx="322730" cy="3227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651679" y="4552842"/>
              <a:ext cx="170330" cy="170330"/>
            </a:xfrm>
            <a:prstGeom prst="ellipse">
              <a:avLst/>
            </a:prstGeom>
            <a:solidFill>
              <a:srgbClr val="0E4B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6" name="椭圆 45"/>
          <p:cNvSpPr/>
          <p:nvPr/>
        </p:nvSpPr>
        <p:spPr>
          <a:xfrm>
            <a:off x="2146231" y="-561629"/>
            <a:ext cx="7827818" cy="7827818"/>
          </a:xfrm>
          <a:prstGeom prst="ellipse">
            <a:avLst/>
          </a:prstGeom>
          <a:noFill/>
          <a:ln w="3175">
            <a:solidFill>
              <a:srgbClr val="0E4B7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8" name="图片 47" descr="图片包含 就坐&#10;&#10;描述已自动生成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570247" y="730353"/>
            <a:ext cx="5010676" cy="50106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327844" y="1221055"/>
            <a:ext cx="56769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200" spc="-130" dirty="0">
                <a:solidFill>
                  <a:schemeClr val="bg1"/>
                </a:solidFill>
                <a:latin typeface="印品粗朗体" panose="02000000000000000000" pitchFamily="2" charset="-122"/>
                <a:ea typeface="印品粗朗体" panose="02000000000000000000" pitchFamily="2" charset="-122"/>
                <a:cs typeface="+mn-ea"/>
                <a:sym typeface="+mn-lt"/>
              </a:rPr>
              <a:t>社群媒體分析</a:t>
            </a:r>
            <a:r>
              <a:rPr lang="en-US" altLang="zh-CN" sz="6200" spc="-130" dirty="0">
                <a:solidFill>
                  <a:schemeClr val="bg1"/>
                </a:solidFill>
                <a:latin typeface="印品粗朗体" panose="02000000000000000000" pitchFamily="2" charset="-122"/>
                <a:ea typeface="印品粗朗体" panose="02000000000000000000" pitchFamily="2" charset="-122"/>
                <a:cs typeface="+mn-ea"/>
                <a:sym typeface="+mn-lt"/>
              </a:rPr>
              <a:t>Project2</a:t>
            </a:r>
            <a:endParaRPr lang="zh-CN" altLang="en-US" sz="6200" spc="-130" dirty="0">
              <a:solidFill>
                <a:schemeClr val="bg1"/>
              </a:solidFill>
              <a:uFillTx/>
              <a:latin typeface="印品粗朗体" panose="02000000000000000000" pitchFamily="2" charset="-122"/>
              <a:ea typeface="印品粗朗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719842" y="3308334"/>
            <a:ext cx="762566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chemeClr val="bg1"/>
                </a:solidFill>
                <a:cs typeface="+mn-ea"/>
                <a:sym typeface="+mn-lt"/>
              </a:rPr>
              <a:t>疫情解封後的報復 </a:t>
            </a:r>
            <a:r>
              <a:rPr lang="en-US" altLang="zh-TW" sz="3200" b="1" dirty="0">
                <a:solidFill>
                  <a:schemeClr val="bg1"/>
                </a:solidFill>
                <a:cs typeface="+mn-ea"/>
                <a:sym typeface="+mn-lt"/>
              </a:rPr>
              <a:t>- </a:t>
            </a:r>
            <a:r>
              <a:rPr lang="zh-TW" altLang="en-US" sz="3200" b="1" dirty="0">
                <a:solidFill>
                  <a:schemeClr val="bg1"/>
                </a:solidFill>
                <a:cs typeface="+mn-ea"/>
                <a:sym typeface="+mn-lt"/>
              </a:rPr>
              <a:t>日本旅遊主題分析</a:t>
            </a:r>
            <a:endParaRPr lang="en-US" altLang="zh-CN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63554" y="4730444"/>
            <a:ext cx="265755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b="1" dirty="0">
                <a:solidFill>
                  <a:schemeClr val="bg1"/>
                </a:solidFill>
              </a:rPr>
              <a:t>N074220025 陳昱廷</a:t>
            </a:r>
          </a:p>
          <a:p>
            <a:pPr>
              <a:lnSpc>
                <a:spcPct val="150000"/>
              </a:lnSpc>
            </a:pPr>
            <a:r>
              <a:rPr lang="zh-TW" altLang="zh-TW" b="1" dirty="0">
                <a:solidFill>
                  <a:schemeClr val="bg1"/>
                </a:solidFill>
              </a:rPr>
              <a:t>N104020009 蔡雨臻</a:t>
            </a:r>
          </a:p>
          <a:p>
            <a:pPr>
              <a:lnSpc>
                <a:spcPct val="150000"/>
              </a:lnSpc>
            </a:pPr>
            <a:r>
              <a:rPr lang="zh-TW" altLang="zh-TW" b="1" dirty="0">
                <a:solidFill>
                  <a:schemeClr val="bg1"/>
                </a:solidFill>
              </a:rPr>
              <a:t>N104020010 盧貴聰</a:t>
            </a:r>
          </a:p>
          <a:p>
            <a:pPr>
              <a:lnSpc>
                <a:spcPct val="150000"/>
              </a:lnSpc>
            </a:pPr>
            <a:r>
              <a:rPr lang="zh-TW" altLang="zh-TW" b="1" dirty="0">
                <a:solidFill>
                  <a:schemeClr val="bg1"/>
                </a:solidFill>
              </a:rPr>
              <a:t>N104220017 胡冠甄</a:t>
            </a:r>
            <a:endParaRPr lang="en-US" altLang="zh-CN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21BA61A-6800-4C3D-AB7C-2029DBBD7E1F}"/>
              </a:ext>
            </a:extLst>
          </p:cNvPr>
          <p:cNvSpPr txBox="1"/>
          <p:nvPr/>
        </p:nvSpPr>
        <p:spPr>
          <a:xfrm>
            <a:off x="5063554" y="4366432"/>
            <a:ext cx="3151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2000" b="1" dirty="0">
                <a:solidFill>
                  <a:schemeClr val="bg1"/>
                </a:solidFill>
                <a:effectLst/>
                <a:ea typeface="微軟正黑體" panose="020B0604030504040204" pitchFamily="34" charset="-120"/>
                <a:cs typeface="微軟正黑體" panose="020B0604030504040204" pitchFamily="34" charset="-120"/>
              </a:rPr>
              <a:t>指導老師：黃三益 教授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82C4FDF-3D36-42FB-B52C-437903DCD84C}"/>
              </a:ext>
            </a:extLst>
          </p:cNvPr>
          <p:cNvSpPr txBox="1"/>
          <p:nvPr/>
        </p:nvSpPr>
        <p:spPr>
          <a:xfrm>
            <a:off x="130963" y="213373"/>
            <a:ext cx="6599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2800" b="1" dirty="0">
                <a:solidFill>
                  <a:schemeClr val="bg1"/>
                </a:solidFill>
                <a:effectLst/>
                <a:ea typeface="微軟正黑體" panose="020B0604030504040204" pitchFamily="34" charset="-120"/>
                <a:cs typeface="微軟正黑體" panose="020B0604030504040204" pitchFamily="34" charset="-120"/>
              </a:rPr>
              <a:t>組別：第十六組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8000">
        <p14:window dir="ver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20" grpId="0" bldLvl="0" animBg="1"/>
      <p:bldP spid="21" grpId="0" bldLvl="0" animBg="1"/>
      <p:bldP spid="22" grpId="0" bldLvl="0" animBg="1"/>
      <p:bldP spid="24" grpId="0" bldLvl="0" animBg="1"/>
      <p:bldP spid="27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5" grpId="0" bldLvl="0" animBg="1"/>
      <p:bldP spid="36" grpId="0" bldLvl="0" animBg="1"/>
      <p:bldP spid="4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2500185" y="3923834"/>
            <a:ext cx="6820929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6096000" y="1372443"/>
            <a:ext cx="0" cy="4942143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/>
          <p:cNvSpPr txBox="1"/>
          <p:nvPr/>
        </p:nvSpPr>
        <p:spPr>
          <a:xfrm>
            <a:off x="871410" y="1711094"/>
            <a:ext cx="4732580" cy="27045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去除換行符號、網址、</a:t>
            </a:r>
            <a:r>
              <a:rPr lang="en-US" altLang="zh-TW" dirty="0">
                <a:solidFill>
                  <a:schemeClr val="bg1"/>
                </a:solidFill>
                <a:cs typeface="+mn-ea"/>
                <a:sym typeface="+mn-lt"/>
              </a:rPr>
              <a:t>html</a:t>
            </a: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標籤、底線與多餘的空格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Text Placeholder 3"/>
          <p:cNvSpPr txBox="1"/>
          <p:nvPr/>
        </p:nvSpPr>
        <p:spPr>
          <a:xfrm>
            <a:off x="288103" y="4371956"/>
            <a:ext cx="5706827" cy="27045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清除一些可能干擾分析結果的停用字</a:t>
            </a:r>
            <a:r>
              <a:rPr lang="en-US" altLang="zh-TW" dirty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例如：樓上、</a:t>
            </a:r>
            <a:r>
              <a:rPr lang="en-US" altLang="zh-TW" dirty="0">
                <a:solidFill>
                  <a:schemeClr val="bg1"/>
                </a:solidFill>
                <a:cs typeface="+mn-ea"/>
                <a:sym typeface="+mn-lt"/>
              </a:rPr>
              <a:t>po</a:t>
            </a: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、啊等）。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6" name="Text Placeholder 3"/>
          <p:cNvSpPr txBox="1"/>
          <p:nvPr/>
        </p:nvSpPr>
        <p:spPr>
          <a:xfrm>
            <a:off x="6648471" y="4384596"/>
            <a:ext cx="5345285" cy="27045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將清理後的資料轉為</a:t>
            </a:r>
            <a:r>
              <a:rPr lang="en-US" altLang="zh-TW" dirty="0">
                <a:solidFill>
                  <a:schemeClr val="bg1"/>
                </a:solidFill>
                <a:cs typeface="+mn-ea"/>
                <a:sym typeface="+mn-lt"/>
              </a:rPr>
              <a:t>DTM</a:t>
            </a: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，設定保留最多使用前</a:t>
            </a:r>
            <a:r>
              <a:rPr lang="en-US" altLang="zh-TW" dirty="0">
                <a:solidFill>
                  <a:schemeClr val="bg1"/>
                </a:solidFill>
                <a:cs typeface="+mn-ea"/>
                <a:sym typeface="+mn-lt"/>
              </a:rPr>
              <a:t>200</a:t>
            </a: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個詞彙。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71410" y="1168379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替換字串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783805" y="3992631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清除停用詞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267380" y="860790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中文斷詞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627350" y="3988971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轉為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DTM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85775" y="374650"/>
            <a:ext cx="2886075" cy="551815"/>
            <a:chOff x="449" y="450"/>
            <a:chExt cx="4545" cy="869"/>
          </a:xfrm>
        </p:grpSpPr>
        <p:grpSp>
          <p:nvGrpSpPr>
            <p:cNvPr id="9" name="组合 8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477" y="576"/>
              <a:ext cx="351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sym typeface="+mn-lt"/>
                </a:rPr>
                <a:t>資料前處理</a:t>
              </a:r>
            </a:p>
          </p:txBody>
        </p:sp>
      </p:grpSp>
      <p:pic>
        <p:nvPicPr>
          <p:cNvPr id="27" name="image18.png">
            <a:extLst>
              <a:ext uri="{FF2B5EF4-FFF2-40B4-BE49-F238E27FC236}">
                <a16:creationId xmlns:a16="http://schemas.microsoft.com/office/drawing/2014/main" id="{7C9EFF12-17CB-43E4-AA64-6767EF9706F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7231" y="2253009"/>
            <a:ext cx="5883816" cy="152682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28" name="image25.png">
            <a:extLst>
              <a:ext uri="{FF2B5EF4-FFF2-40B4-BE49-F238E27FC236}">
                <a16:creationId xmlns:a16="http://schemas.microsoft.com/office/drawing/2014/main" id="{634DEB13-0CBD-4A2E-9618-691F2D4AE74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334367" y="1316717"/>
            <a:ext cx="5730875" cy="24892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29" name="image23.png">
            <a:extLst>
              <a:ext uri="{FF2B5EF4-FFF2-40B4-BE49-F238E27FC236}">
                <a16:creationId xmlns:a16="http://schemas.microsoft.com/office/drawing/2014/main" id="{DD62E8FA-8457-4560-A3ED-30A950B5670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80287" y="4753068"/>
            <a:ext cx="5530362" cy="1991172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30" name="image6.png">
            <a:extLst>
              <a:ext uri="{FF2B5EF4-FFF2-40B4-BE49-F238E27FC236}">
                <a16:creationId xmlns:a16="http://schemas.microsoft.com/office/drawing/2014/main" id="{0FAE11A9-81B6-40F9-AEA8-E0A6C175EE8B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771994" y="4753068"/>
            <a:ext cx="5054881" cy="2004547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B2C79F-43F6-4708-B08A-AAAEDF8AB6F0}"/>
              </a:ext>
            </a:extLst>
          </p:cNvPr>
          <p:cNvSpPr/>
          <p:nvPr/>
        </p:nvSpPr>
        <p:spPr>
          <a:xfrm>
            <a:off x="6771994" y="5106373"/>
            <a:ext cx="2625503" cy="778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image7.png">
            <a:extLst>
              <a:ext uri="{FF2B5EF4-FFF2-40B4-BE49-F238E27FC236}">
                <a16:creationId xmlns:a16="http://schemas.microsoft.com/office/drawing/2014/main" id="{EDB890B2-2EC5-42CB-BAAE-556927AC75AD}"/>
              </a:ext>
            </a:extLst>
          </p:cNvPr>
          <p:cNvPicPr/>
          <p:nvPr/>
        </p:nvPicPr>
        <p:blipFill rotWithShape="1">
          <a:blip r:embed="rId7"/>
          <a:srcRect l="48236" t="33563" r="31570" b="21186"/>
          <a:stretch/>
        </p:blipFill>
        <p:spPr>
          <a:xfrm>
            <a:off x="9955836" y="4753068"/>
            <a:ext cx="1871039" cy="914401"/>
          </a:xfrm>
          <a:prstGeom prst="rect">
            <a:avLst/>
          </a:prstGeom>
          <a:ln w="28575">
            <a:solidFill>
              <a:srgbClr val="FF0000"/>
            </a:solidFill>
            <a:prstDash val="solid"/>
          </a:ln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DAA55CA-1C2A-4805-9613-C44A335FD97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9397498" y="5210269"/>
            <a:ext cx="558338" cy="3135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95240" y="109505"/>
            <a:ext cx="2886075" cy="551815"/>
            <a:chOff x="449" y="450"/>
            <a:chExt cx="4545" cy="869"/>
          </a:xfrm>
        </p:grpSpPr>
        <p:grpSp>
          <p:nvGrpSpPr>
            <p:cNvPr id="9" name="组合 8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477" y="576"/>
              <a:ext cx="351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zh-TW" altLang="en-US" dirty="0">
                  <a:latin typeface="+mn-lt"/>
                  <a:ea typeface="+mn-ea"/>
                  <a:sym typeface="+mn-lt"/>
                </a:rPr>
                <a:t>詞頻計算</a:t>
              </a:r>
              <a:r>
                <a:rPr lang="en-US" altLang="zh-TW" dirty="0">
                  <a:latin typeface="+mn-lt"/>
                  <a:ea typeface="+mn-ea"/>
                  <a:sym typeface="+mn-lt"/>
                </a:rPr>
                <a:t>(</a:t>
              </a:r>
              <a:r>
                <a:rPr lang="zh-TW" altLang="en-US" dirty="0">
                  <a:latin typeface="+mn-lt"/>
                  <a:ea typeface="+mn-ea"/>
                  <a:sym typeface="+mn-lt"/>
                </a:rPr>
                <a:t>文字雲</a:t>
              </a:r>
              <a:r>
                <a:rPr lang="en-US" altLang="zh-TW" dirty="0">
                  <a:latin typeface="+mn-lt"/>
                  <a:ea typeface="+mn-ea"/>
                  <a:sym typeface="+mn-lt"/>
                </a:rPr>
                <a:t>)</a:t>
              </a:r>
              <a:endParaRPr lang="zh-TW" altLang="en-US" dirty="0"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39" name="TextBox 7"/>
          <p:cNvSpPr txBox="1"/>
          <p:nvPr/>
        </p:nvSpPr>
        <p:spPr>
          <a:xfrm>
            <a:off x="3701013" y="5308818"/>
            <a:ext cx="84197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bg1"/>
                </a:solidFill>
                <a:cs typeface="+mn-ea"/>
                <a:sym typeface="+mn-lt"/>
              </a:rPr>
              <a:t>文字雲我們可以清楚得知於文章中較常出現的討論字詞如：</a:t>
            </a:r>
            <a:r>
              <a:rPr lang="zh-TW" altLang="en-US" sz="2800" b="1" dirty="0">
                <a:solidFill>
                  <a:srgbClr val="FF0000"/>
                </a:solidFill>
                <a:cs typeface="+mn-ea"/>
                <a:sym typeface="+mn-lt"/>
              </a:rPr>
              <a:t>行程、飯店、神社、迪士尼、機場、溫泉、餐廳、景點</a:t>
            </a:r>
            <a:r>
              <a:rPr lang="zh-TW" altLang="en-US" sz="2800" dirty="0">
                <a:solidFill>
                  <a:schemeClr val="bg1"/>
                </a:solidFill>
                <a:cs typeface="+mn-ea"/>
                <a:sym typeface="+mn-lt"/>
              </a:rPr>
              <a:t>等等。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5" name="image5.png">
            <a:extLst>
              <a:ext uri="{FF2B5EF4-FFF2-40B4-BE49-F238E27FC236}">
                <a16:creationId xmlns:a16="http://schemas.microsoft.com/office/drawing/2014/main" id="{42EDE8E3-CBAA-4404-985F-DD4BA916E3D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0096" y="850216"/>
            <a:ext cx="8881374" cy="4269706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9350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梯形 38"/>
          <p:cNvSpPr/>
          <p:nvPr/>
        </p:nvSpPr>
        <p:spPr>
          <a:xfrm flipV="1">
            <a:off x="5265420" y="-9525"/>
            <a:ext cx="4004945" cy="3058160"/>
          </a:xfrm>
          <a:prstGeom prst="trapezoid">
            <a:avLst>
              <a:gd name="adj" fmla="val 44352"/>
            </a:avLst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5775" y="374650"/>
            <a:ext cx="3183129" cy="664845"/>
            <a:chOff x="449" y="450"/>
            <a:chExt cx="4545" cy="1047"/>
          </a:xfrm>
        </p:grpSpPr>
        <p:grpSp>
          <p:nvGrpSpPr>
            <p:cNvPr id="7" name="组合 6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477" y="576"/>
              <a:ext cx="3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zh-CN" altLang="en-US" sz="3200" dirty="0">
                  <a:latin typeface="+mn-lt"/>
                  <a:ea typeface="+mn-ea"/>
                  <a:sym typeface="+mn-lt"/>
                </a:rPr>
                <a:t>情緒分析</a:t>
              </a:r>
            </a:p>
          </p:txBody>
        </p:sp>
      </p:grpSp>
      <p:cxnSp>
        <p:nvCxnSpPr>
          <p:cNvPr id="40" name="直接连接符 39"/>
          <p:cNvCxnSpPr>
            <a:cxnSpLocks/>
          </p:cNvCxnSpPr>
          <p:nvPr/>
        </p:nvCxnSpPr>
        <p:spPr>
          <a:xfrm>
            <a:off x="6192571" y="741162"/>
            <a:ext cx="0" cy="5072773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4" name="组合 30"/>
          <p:cNvGrpSpPr/>
          <p:nvPr/>
        </p:nvGrpSpPr>
        <p:grpSpPr>
          <a:xfrm>
            <a:off x="173673" y="4495790"/>
            <a:ext cx="5655944" cy="2170393"/>
            <a:chOff x="889864" y="2404352"/>
            <a:chExt cx="3132865" cy="2554206"/>
          </a:xfrm>
        </p:grpSpPr>
        <p:sp>
          <p:nvSpPr>
            <p:cNvPr id="65" name="文本框 64"/>
            <p:cNvSpPr txBox="1"/>
            <p:nvPr/>
          </p:nvSpPr>
          <p:spPr>
            <a:xfrm>
              <a:off x="889864" y="2404352"/>
              <a:ext cx="2784999" cy="9233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Lexicon Based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情緒分析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89866" y="2717446"/>
              <a:ext cx="3132863" cy="22411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marR="0" lvl="0" indent="-171450" defTabSz="913765" rtl="0" eaLnBrk="1" fontAlgn="auto" latinLnBrk="0" hangingPunct="1">
                <a:lnSpc>
                  <a:spcPct val="17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TW" altLang="en-US" sz="1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為了找出網友對於日本旅遊的期待與情緒反應，故採用「</a:t>
              </a:r>
              <a:r>
                <a:rPr lang="en-US" altLang="zh-TW" sz="1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Lexicon Based</a:t>
              </a:r>
              <a:r>
                <a:rPr lang="zh-TW" altLang="en-US" sz="1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」情緒字典</a:t>
              </a:r>
              <a:endParaRPr lang="en-US" altLang="zh-TW" sz="1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171450" marR="0" lvl="0" indent="-171450" defTabSz="913765" rtl="0" eaLnBrk="1" fontAlgn="auto" latinLnBrk="0" hangingPunct="1">
                <a:lnSpc>
                  <a:spcPct val="17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TW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由上圖，日本旅遊網友們的正向詞彙遠遠大於負向詞彙，從中得知包含：樂園、美味、好吃等等可以猜測網友們對於遊樂園</a:t>
              </a:r>
              <a:r>
                <a:rPr lang="en-US" altLang="zh-TW" sz="1400" dirty="0">
                  <a:solidFill>
                    <a:schemeClr val="bg1"/>
                  </a:solidFill>
                  <a:cs typeface="+mn-ea"/>
                  <a:sym typeface="+mn-lt"/>
                </a:rPr>
                <a:t>(</a:t>
              </a:r>
              <a:r>
                <a:rPr lang="zh-TW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環球、迪士尼等等</a:t>
              </a:r>
              <a:r>
                <a:rPr lang="en-US" altLang="zh-TW" sz="1400" dirty="0">
                  <a:solidFill>
                    <a:schemeClr val="bg1"/>
                  </a:solidFill>
                  <a:cs typeface="+mn-ea"/>
                  <a:sym typeface="+mn-lt"/>
                </a:rPr>
                <a:t>)</a:t>
              </a:r>
              <a:r>
                <a:rPr lang="zh-TW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與美食都有相當正面的評價呢</a:t>
              </a:r>
              <a:r>
                <a:rPr lang="zh-TW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en-US" altLang="zh-CN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3" name="image9.png">
            <a:extLst>
              <a:ext uri="{FF2B5EF4-FFF2-40B4-BE49-F238E27FC236}">
                <a16:creationId xmlns:a16="http://schemas.microsoft.com/office/drawing/2014/main" id="{605D0581-19C7-48B5-8C75-8F566FF9E779}"/>
              </a:ext>
            </a:extLst>
          </p:cNvPr>
          <p:cNvPicPr/>
          <p:nvPr/>
        </p:nvPicPr>
        <p:blipFill rotWithShape="1">
          <a:blip r:embed="rId3"/>
          <a:srcRect t="176" r="8739" b="1"/>
          <a:stretch/>
        </p:blipFill>
        <p:spPr>
          <a:xfrm>
            <a:off x="150506" y="1437630"/>
            <a:ext cx="5939619" cy="2851842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34" name="image12.png">
            <a:extLst>
              <a:ext uri="{FF2B5EF4-FFF2-40B4-BE49-F238E27FC236}">
                <a16:creationId xmlns:a16="http://schemas.microsoft.com/office/drawing/2014/main" id="{7156F9F7-B413-45F4-B1D7-0DA3D69B73F0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362384" y="845809"/>
            <a:ext cx="5677069" cy="343289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grpSp>
        <p:nvGrpSpPr>
          <p:cNvPr id="37" name="组合 30">
            <a:extLst>
              <a:ext uri="{FF2B5EF4-FFF2-40B4-BE49-F238E27FC236}">
                <a16:creationId xmlns:a16="http://schemas.microsoft.com/office/drawing/2014/main" id="{993332E2-FFF0-454C-B29F-5004711F038E}"/>
              </a:ext>
            </a:extLst>
          </p:cNvPr>
          <p:cNvGrpSpPr/>
          <p:nvPr/>
        </p:nvGrpSpPr>
        <p:grpSpPr>
          <a:xfrm>
            <a:off x="6383510" y="4472764"/>
            <a:ext cx="5655944" cy="1615300"/>
            <a:chOff x="889864" y="2404352"/>
            <a:chExt cx="3132865" cy="1137560"/>
          </a:xfrm>
        </p:grpSpPr>
        <p:sp>
          <p:nvSpPr>
            <p:cNvPr id="42" name="文本框 64">
              <a:extLst>
                <a:ext uri="{FF2B5EF4-FFF2-40B4-BE49-F238E27FC236}">
                  <a16:creationId xmlns:a16="http://schemas.microsoft.com/office/drawing/2014/main" id="{2D400D4D-C7AA-4292-AED3-875E06A964FE}"/>
                </a:ext>
              </a:extLst>
            </p:cNvPr>
            <p:cNvSpPr txBox="1"/>
            <p:nvPr/>
          </p:nvSpPr>
          <p:spPr>
            <a:xfrm>
              <a:off x="889864" y="2404352"/>
              <a:ext cx="2784999" cy="4346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cs typeface="+mn-ea"/>
                  <a:sym typeface="+mn-lt"/>
                </a:rPr>
                <a:t>日本旅遊情緒日波動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65">
              <a:extLst>
                <a:ext uri="{FF2B5EF4-FFF2-40B4-BE49-F238E27FC236}">
                  <a16:creationId xmlns:a16="http://schemas.microsoft.com/office/drawing/2014/main" id="{F53C9BC2-F1B6-4B9A-B956-91766458E865}"/>
                </a:ext>
              </a:extLst>
            </p:cNvPr>
            <p:cNvSpPr txBox="1"/>
            <p:nvPr/>
          </p:nvSpPr>
          <p:spPr>
            <a:xfrm>
              <a:off x="889866" y="2717446"/>
              <a:ext cx="3132863" cy="8244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marR="0" lvl="0" indent="-171450" defTabSz="913765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TW" altLang="en-US" sz="1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今年度於日本旅遊版討論關於日本旅遊的文章，幾乎每日的平均情緒分數皆為正向，可見國人對於日本旅遊的期待與喜愛。</a:t>
              </a:r>
              <a:endParaRPr lang="en-US" altLang="zh-CN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16.png">
            <a:extLst>
              <a:ext uri="{FF2B5EF4-FFF2-40B4-BE49-F238E27FC236}">
                <a16:creationId xmlns:a16="http://schemas.microsoft.com/office/drawing/2014/main" id="{9DD80BBE-952E-445D-A714-D6101502C61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14345" y="879376"/>
            <a:ext cx="3605066" cy="2335902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27" name="image8.png">
            <a:extLst>
              <a:ext uri="{FF2B5EF4-FFF2-40B4-BE49-F238E27FC236}">
                <a16:creationId xmlns:a16="http://schemas.microsoft.com/office/drawing/2014/main" id="{6EE4943A-6880-4DC9-95E7-5E0A9B51B692}"/>
              </a:ext>
            </a:extLst>
          </p:cNvPr>
          <p:cNvPicPr/>
          <p:nvPr/>
        </p:nvPicPr>
        <p:blipFill rotWithShape="1">
          <a:blip r:embed="rId4"/>
          <a:srcRect r="52579"/>
          <a:stretch/>
        </p:blipFill>
        <p:spPr>
          <a:xfrm>
            <a:off x="2607844" y="860357"/>
            <a:ext cx="3298351" cy="2335902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40" name="Oval 3"/>
          <p:cNvSpPr/>
          <p:nvPr/>
        </p:nvSpPr>
        <p:spPr>
          <a:xfrm>
            <a:off x="6934644" y="1634704"/>
            <a:ext cx="253546" cy="253546"/>
          </a:xfrm>
          <a:prstGeom prst="ellipse">
            <a:avLst/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 w="57150">
            <a:solidFill>
              <a:schemeClr val="bg2"/>
            </a:solidFill>
          </a:ln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Oval 5"/>
          <p:cNvSpPr/>
          <p:nvPr/>
        </p:nvSpPr>
        <p:spPr>
          <a:xfrm>
            <a:off x="2534314" y="2047327"/>
            <a:ext cx="253546" cy="253546"/>
          </a:xfrm>
          <a:prstGeom prst="ellipse">
            <a:avLst/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 w="57150">
            <a:solidFill>
              <a:schemeClr val="bg2"/>
            </a:solidFill>
          </a:ln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Oval 6"/>
          <p:cNvSpPr/>
          <p:nvPr/>
        </p:nvSpPr>
        <p:spPr>
          <a:xfrm>
            <a:off x="8483898" y="4715317"/>
            <a:ext cx="253546" cy="253546"/>
          </a:xfrm>
          <a:prstGeom prst="ellipse">
            <a:avLst/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 w="57150">
            <a:solidFill>
              <a:schemeClr val="bg2"/>
            </a:solidFill>
          </a:ln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Freeform: Shape 29"/>
          <p:cNvSpPr/>
          <p:nvPr/>
        </p:nvSpPr>
        <p:spPr>
          <a:xfrm>
            <a:off x="1973656" y="1341407"/>
            <a:ext cx="583260" cy="686901"/>
          </a:xfrm>
          <a:custGeom>
            <a:avLst/>
            <a:gdLst>
              <a:gd name="connsiteX0" fmla="*/ 930442 w 930442"/>
              <a:gd name="connsiteY0" fmla="*/ 850231 h 850231"/>
              <a:gd name="connsiteX1" fmla="*/ 433137 w 930442"/>
              <a:gd name="connsiteY1" fmla="*/ 0 h 850231"/>
              <a:gd name="connsiteX2" fmla="*/ 0 w 930442"/>
              <a:gd name="connsiteY2" fmla="*/ 0 h 85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0442" h="850231">
                <a:moveTo>
                  <a:pt x="930442" y="850231"/>
                </a:moveTo>
                <a:lnTo>
                  <a:pt x="433137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2BA8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Freeform: Shape 31"/>
          <p:cNvSpPr/>
          <p:nvPr/>
        </p:nvSpPr>
        <p:spPr>
          <a:xfrm>
            <a:off x="7188191" y="650106"/>
            <a:ext cx="2975072" cy="809790"/>
          </a:xfrm>
          <a:custGeom>
            <a:avLst/>
            <a:gdLst>
              <a:gd name="connsiteX0" fmla="*/ 0 w 449179"/>
              <a:gd name="connsiteY0" fmla="*/ 689810 h 689810"/>
              <a:gd name="connsiteX1" fmla="*/ 80211 w 449179"/>
              <a:gd name="connsiteY1" fmla="*/ 0 h 689810"/>
              <a:gd name="connsiteX2" fmla="*/ 449179 w 449179"/>
              <a:gd name="connsiteY2" fmla="*/ 0 h 68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179" h="689810">
                <a:moveTo>
                  <a:pt x="0" y="689810"/>
                </a:moveTo>
                <a:lnTo>
                  <a:pt x="80211" y="0"/>
                </a:lnTo>
                <a:lnTo>
                  <a:pt x="449179" y="0"/>
                </a:lnTo>
              </a:path>
            </a:pathLst>
          </a:custGeom>
          <a:noFill/>
          <a:ln>
            <a:solidFill>
              <a:srgbClr val="2BA8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Freeform: Shape 32"/>
          <p:cNvSpPr/>
          <p:nvPr/>
        </p:nvSpPr>
        <p:spPr>
          <a:xfrm>
            <a:off x="7739888" y="3908821"/>
            <a:ext cx="753979" cy="980050"/>
          </a:xfrm>
          <a:custGeom>
            <a:avLst/>
            <a:gdLst>
              <a:gd name="connsiteX0" fmla="*/ 0 w 753979"/>
              <a:gd name="connsiteY0" fmla="*/ 0 h 593558"/>
              <a:gd name="connsiteX1" fmla="*/ 352926 w 753979"/>
              <a:gd name="connsiteY1" fmla="*/ 593558 h 593558"/>
              <a:gd name="connsiteX2" fmla="*/ 753979 w 753979"/>
              <a:gd name="connsiteY2" fmla="*/ 593558 h 59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979" h="593558">
                <a:moveTo>
                  <a:pt x="0" y="0"/>
                </a:moveTo>
                <a:lnTo>
                  <a:pt x="352926" y="593558"/>
                </a:lnTo>
                <a:lnTo>
                  <a:pt x="753979" y="593558"/>
                </a:lnTo>
              </a:path>
            </a:pathLst>
          </a:custGeom>
          <a:noFill/>
          <a:ln>
            <a:solidFill>
              <a:srgbClr val="2BA8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Rectangle 29"/>
          <p:cNvSpPr/>
          <p:nvPr/>
        </p:nvSpPr>
        <p:spPr>
          <a:xfrm>
            <a:off x="459661" y="1502991"/>
            <a:ext cx="1897418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1200" dirty="0">
                <a:solidFill>
                  <a:schemeClr val="bg1"/>
                </a:solidFill>
                <a:cs typeface="+mn-ea"/>
                <a:sym typeface="+mn-lt"/>
              </a:rPr>
              <a:t>PTT</a:t>
            </a:r>
            <a:r>
              <a:rPr lang="zh-TW" altLang="en-US" sz="1200" dirty="0">
                <a:solidFill>
                  <a:schemeClr val="bg1"/>
                </a:solidFill>
                <a:cs typeface="+mn-ea"/>
                <a:sym typeface="+mn-lt"/>
              </a:rPr>
              <a:t>文章資料經欄位篩選留下，並依</a:t>
            </a:r>
            <a:r>
              <a:rPr lang="en-US" altLang="zh-TW" sz="1200" dirty="0" err="1">
                <a:solidFill>
                  <a:schemeClr val="bg1"/>
                </a:solidFill>
                <a:cs typeface="+mn-ea"/>
                <a:sym typeface="+mn-lt"/>
              </a:rPr>
              <a:t>system_id</a:t>
            </a:r>
            <a:r>
              <a:rPr lang="zh-TW" altLang="en-US" sz="1200" dirty="0">
                <a:solidFill>
                  <a:schemeClr val="bg1"/>
                </a:solidFill>
                <a:cs typeface="+mn-ea"/>
                <a:sym typeface="+mn-lt"/>
              </a:rPr>
              <a:t>進行合併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Rectangle 30"/>
          <p:cNvSpPr/>
          <p:nvPr/>
        </p:nvSpPr>
        <p:spPr>
          <a:xfrm>
            <a:off x="1049020" y="1113455"/>
            <a:ext cx="1748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資料合併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Rectangle 30"/>
          <p:cNvSpPr/>
          <p:nvPr/>
        </p:nvSpPr>
        <p:spPr>
          <a:xfrm>
            <a:off x="328514" y="3456143"/>
            <a:ext cx="1748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分群彙總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Rectangle 29"/>
          <p:cNvSpPr/>
          <p:nvPr/>
        </p:nvSpPr>
        <p:spPr>
          <a:xfrm>
            <a:off x="10073426" y="688875"/>
            <a:ext cx="1897418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TW" altLang="en-US" sz="1200" dirty="0">
                <a:solidFill>
                  <a:schemeClr val="bg1"/>
                </a:solidFill>
                <a:cs typeface="+mn-ea"/>
                <a:sym typeface="+mn-lt"/>
              </a:rPr>
              <a:t>將「</a:t>
            </a:r>
            <a:r>
              <a:rPr lang="en-US" altLang="zh-TW" sz="1200" dirty="0">
                <a:solidFill>
                  <a:schemeClr val="bg1"/>
                </a:solidFill>
                <a:cs typeface="+mn-ea"/>
                <a:sym typeface="+mn-lt"/>
              </a:rPr>
              <a:t>PTT</a:t>
            </a:r>
            <a:r>
              <a:rPr lang="zh-TW" altLang="en-US" sz="1200" dirty="0">
                <a:solidFill>
                  <a:schemeClr val="bg1"/>
                </a:solidFill>
                <a:cs typeface="+mn-ea"/>
                <a:sym typeface="+mn-lt"/>
              </a:rPr>
              <a:t>爬蟲」與「留言萃取」兩者進行欄位合併，可綜合出文章</a:t>
            </a:r>
            <a:r>
              <a:rPr lang="en-US" altLang="zh-TW" sz="1200" dirty="0">
                <a:solidFill>
                  <a:schemeClr val="bg1"/>
                </a:solidFill>
                <a:cs typeface="+mn-ea"/>
                <a:sym typeface="+mn-lt"/>
              </a:rPr>
              <a:t>ID</a:t>
            </a:r>
            <a:r>
              <a:rPr lang="zh-TW" altLang="en-US" sz="1200" dirty="0">
                <a:solidFill>
                  <a:schemeClr val="bg1"/>
                </a:solidFill>
                <a:cs typeface="+mn-ea"/>
                <a:sym typeface="+mn-lt"/>
              </a:rPr>
              <a:t>及發文者與留言者資料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Rectangle 30"/>
          <p:cNvSpPr/>
          <p:nvPr/>
        </p:nvSpPr>
        <p:spPr>
          <a:xfrm>
            <a:off x="10073426" y="361749"/>
            <a:ext cx="1748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合併後結果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0" name="Rectangle 29"/>
          <p:cNvSpPr/>
          <p:nvPr/>
        </p:nvSpPr>
        <p:spPr>
          <a:xfrm>
            <a:off x="8737444" y="4842090"/>
            <a:ext cx="297507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於視覺化分析結果章節詳述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Rectangle 30"/>
          <p:cNvSpPr/>
          <p:nvPr/>
        </p:nvSpPr>
        <p:spPr>
          <a:xfrm>
            <a:off x="6604239" y="3570267"/>
            <a:ext cx="1748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社會網路圖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1855" y="59073"/>
            <a:ext cx="3352054" cy="708025"/>
            <a:chOff x="449" y="360"/>
            <a:chExt cx="4619" cy="1115"/>
          </a:xfrm>
        </p:grpSpPr>
        <p:grpSp>
          <p:nvGrpSpPr>
            <p:cNvPr id="9" name="组合 8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551" y="360"/>
              <a:ext cx="351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zh-TW" altLang="en-US" dirty="0">
                  <a:latin typeface="+mn-lt"/>
                  <a:ea typeface="+mn-ea"/>
                  <a:sym typeface="+mn-lt"/>
                </a:rPr>
                <a:t>發文者與留言者關係</a:t>
              </a:r>
              <a:r>
                <a:rPr lang="en-US" altLang="zh-TW" dirty="0">
                  <a:latin typeface="+mn-lt"/>
                  <a:ea typeface="+mn-ea"/>
                  <a:sym typeface="+mn-lt"/>
                </a:rPr>
                <a:t>-</a:t>
              </a:r>
              <a:r>
                <a:rPr lang="zh-TW" altLang="en-US" dirty="0">
                  <a:latin typeface="+mn-lt"/>
                  <a:ea typeface="+mn-ea"/>
                  <a:sym typeface="+mn-lt"/>
                </a:rPr>
                <a:t>社會網路圖</a:t>
              </a:r>
              <a:endParaRPr lang="zh-CN" altLang="en-US" dirty="0">
                <a:latin typeface="+mn-lt"/>
                <a:ea typeface="+mn-ea"/>
                <a:sym typeface="+mn-lt"/>
              </a:endParaRPr>
            </a:p>
          </p:txBody>
        </p:sp>
      </p:grpSp>
      <p:pic>
        <p:nvPicPr>
          <p:cNvPr id="29" name="image20.png">
            <a:extLst>
              <a:ext uri="{FF2B5EF4-FFF2-40B4-BE49-F238E27FC236}">
                <a16:creationId xmlns:a16="http://schemas.microsoft.com/office/drawing/2014/main" id="{270A763C-77A4-4308-A172-ED90531D8406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9416" y="4068270"/>
            <a:ext cx="5730875" cy="16637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30" name="image24.png">
            <a:extLst>
              <a:ext uri="{FF2B5EF4-FFF2-40B4-BE49-F238E27FC236}">
                <a16:creationId xmlns:a16="http://schemas.microsoft.com/office/drawing/2014/main" id="{C6F9646C-D311-4C64-8DF7-5222DA529983}"/>
              </a:ext>
            </a:extLst>
          </p:cNvPr>
          <p:cNvPicPr/>
          <p:nvPr/>
        </p:nvPicPr>
        <p:blipFill rotWithShape="1">
          <a:blip r:embed="rId6"/>
          <a:srcRect r="34339" b="26028"/>
          <a:stretch/>
        </p:blipFill>
        <p:spPr>
          <a:xfrm>
            <a:off x="2556916" y="5173693"/>
            <a:ext cx="3501490" cy="16637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32" name="Oval 5">
            <a:extLst>
              <a:ext uri="{FF2B5EF4-FFF2-40B4-BE49-F238E27FC236}">
                <a16:creationId xmlns:a16="http://schemas.microsoft.com/office/drawing/2014/main" id="{6C2F2F31-6F50-43B9-AD3B-3FF949418ACA}"/>
              </a:ext>
            </a:extLst>
          </p:cNvPr>
          <p:cNvSpPr/>
          <p:nvPr/>
        </p:nvSpPr>
        <p:spPr>
          <a:xfrm>
            <a:off x="2670998" y="5490999"/>
            <a:ext cx="253546" cy="253546"/>
          </a:xfrm>
          <a:prstGeom prst="ellipse">
            <a:avLst/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 w="57150">
            <a:solidFill>
              <a:schemeClr val="bg2"/>
            </a:solidFill>
          </a:ln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Freeform: Shape 29">
            <a:extLst>
              <a:ext uri="{FF2B5EF4-FFF2-40B4-BE49-F238E27FC236}">
                <a16:creationId xmlns:a16="http://schemas.microsoft.com/office/drawing/2014/main" id="{AEB6D13A-6D42-4779-AAA1-F8B0530E9A10}"/>
              </a:ext>
            </a:extLst>
          </p:cNvPr>
          <p:cNvSpPr/>
          <p:nvPr/>
        </p:nvSpPr>
        <p:spPr>
          <a:xfrm>
            <a:off x="1321432" y="3660507"/>
            <a:ext cx="1466427" cy="1830492"/>
          </a:xfrm>
          <a:custGeom>
            <a:avLst/>
            <a:gdLst>
              <a:gd name="connsiteX0" fmla="*/ 930442 w 930442"/>
              <a:gd name="connsiteY0" fmla="*/ 850231 h 850231"/>
              <a:gd name="connsiteX1" fmla="*/ 433137 w 930442"/>
              <a:gd name="connsiteY1" fmla="*/ 0 h 850231"/>
              <a:gd name="connsiteX2" fmla="*/ 0 w 930442"/>
              <a:gd name="connsiteY2" fmla="*/ 0 h 85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0442" h="850231">
                <a:moveTo>
                  <a:pt x="930442" y="850231"/>
                </a:moveTo>
                <a:lnTo>
                  <a:pt x="433137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2BA8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3F99C070-1688-48B4-8845-9AFBBE5F1C02}"/>
              </a:ext>
            </a:extLst>
          </p:cNvPr>
          <p:cNvSpPr/>
          <p:nvPr/>
        </p:nvSpPr>
        <p:spPr>
          <a:xfrm>
            <a:off x="254179" y="5872209"/>
            <a:ext cx="210289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1200" dirty="0">
                <a:solidFill>
                  <a:schemeClr val="bg1"/>
                </a:solidFill>
                <a:cs typeface="+mn-ea"/>
                <a:sym typeface="+mn-lt"/>
              </a:rPr>
              <a:t>選取「發文者」跟「留言者」欄位進行分群，統計結果共有</a:t>
            </a:r>
            <a:r>
              <a:rPr lang="en-US" altLang="zh-TW" sz="1200" dirty="0">
                <a:solidFill>
                  <a:schemeClr val="bg1"/>
                </a:solidFill>
                <a:cs typeface="+mn-ea"/>
                <a:sym typeface="+mn-lt"/>
              </a:rPr>
              <a:t>63,459</a:t>
            </a:r>
            <a:r>
              <a:rPr lang="zh-TW" altLang="en-US" sz="1200" dirty="0">
                <a:solidFill>
                  <a:schemeClr val="bg1"/>
                </a:solidFill>
                <a:cs typeface="+mn-ea"/>
                <a:sym typeface="+mn-lt"/>
              </a:rPr>
              <a:t>筆留言數。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47318E-2671-4271-ABB6-D5FFDB864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5663" y="5427770"/>
            <a:ext cx="1044770" cy="1103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8" grpId="0" bldLvl="0" animBg="1"/>
      <p:bldP spid="49" grpId="0" bldLvl="0" animBg="1"/>
      <p:bldP spid="50" grpId="0" bldLvl="0" animBg="1"/>
      <p:bldP spid="52" grpId="0" bldLvl="0" animBg="1"/>
      <p:bldP spid="53" grpId="0" bldLvl="0" animBg="1"/>
      <p:bldP spid="54" grpId="0"/>
      <p:bldP spid="55" grpId="0"/>
      <p:bldP spid="57" grpId="0"/>
      <p:bldP spid="58" grpId="0"/>
      <p:bldP spid="59" grpId="0"/>
      <p:bldP spid="60" grpId="0"/>
      <p:bldP spid="61" grpId="0"/>
      <p:bldP spid="32" grpId="0" bldLvl="0" animBg="1"/>
      <p:bldP spid="33" grpId="0" bldLvl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46300" y="-561340"/>
            <a:ext cx="7827645" cy="7827645"/>
            <a:chOff x="3380" y="-884"/>
            <a:chExt cx="12327" cy="12327"/>
          </a:xfrm>
        </p:grpSpPr>
        <p:sp>
          <p:nvSpPr>
            <p:cNvPr id="13" name="椭圆 12"/>
            <p:cNvSpPr/>
            <p:nvPr/>
          </p:nvSpPr>
          <p:spPr>
            <a:xfrm>
              <a:off x="11710" y="1391"/>
              <a:ext cx="188" cy="1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241" y="876"/>
              <a:ext cx="8719" cy="8719"/>
            </a:xfrm>
            <a:prstGeom prst="ellipse">
              <a:avLst/>
            </a:prstGeom>
            <a:noFill/>
            <a:ln w="3175">
              <a:solidFill>
                <a:srgbClr val="0E4B7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006" y="5949"/>
              <a:ext cx="508" cy="5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119" y="6069"/>
              <a:ext cx="268" cy="268"/>
            </a:xfrm>
            <a:prstGeom prst="ellipse">
              <a:avLst/>
            </a:prstGeom>
            <a:solidFill>
              <a:srgbClr val="0E4B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1235" y="1088"/>
              <a:ext cx="342" cy="3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1329" y="1175"/>
              <a:ext cx="180" cy="180"/>
            </a:xfrm>
            <a:prstGeom prst="ellipse">
              <a:avLst/>
            </a:prstGeom>
            <a:solidFill>
              <a:srgbClr val="48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5157" y="2904"/>
              <a:ext cx="164" cy="164"/>
            </a:xfrm>
            <a:prstGeom prst="ellipse">
              <a:avLst/>
            </a:prstGeom>
            <a:solidFill>
              <a:srgbClr val="48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4448" y="8046"/>
              <a:ext cx="221" cy="221"/>
              <a:chOff x="9572355" y="5049973"/>
              <a:chExt cx="322730" cy="32273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9572355" y="5049973"/>
                <a:ext cx="322730" cy="32273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644428" y="5126173"/>
                <a:ext cx="170330" cy="170330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4639" y="8310"/>
              <a:ext cx="248" cy="248"/>
              <a:chOff x="2579606" y="4476642"/>
              <a:chExt cx="322730" cy="32273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2579606" y="4476642"/>
                <a:ext cx="322730" cy="32273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2651679" y="4552842"/>
                <a:ext cx="170330" cy="170330"/>
              </a:xfrm>
              <a:prstGeom prst="ellipse">
                <a:avLst/>
              </a:prstGeom>
              <a:solidFill>
                <a:srgbClr val="0E4B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3380" y="-884"/>
              <a:ext cx="12327" cy="12327"/>
            </a:xfrm>
            <a:prstGeom prst="ellipse">
              <a:avLst/>
            </a:prstGeom>
            <a:noFill/>
            <a:ln w="3175">
              <a:solidFill>
                <a:srgbClr val="0E4B7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14595" y="2230120"/>
            <a:ext cx="28587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2BA89C"/>
                </a:solidFill>
                <a:cs typeface="+mn-ea"/>
                <a:sym typeface="+mn-lt"/>
              </a:rPr>
              <a:t>PART  04.</a:t>
            </a:r>
            <a:endParaRPr lang="zh-CN" altLang="en-US" sz="4500" b="1" dirty="0">
              <a:solidFill>
                <a:srgbClr val="2BA89C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751692" y="1970779"/>
            <a:ext cx="104181" cy="104181"/>
          </a:xfrm>
          <a:prstGeom prst="ellipse">
            <a:avLst/>
          </a:prstGeom>
          <a:solidFill>
            <a:srgbClr val="48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198302" y="3858485"/>
            <a:ext cx="3969385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字詞關聯度、社會網路圖、</a:t>
            </a:r>
            <a:r>
              <a:rPr lang="en-US" altLang="zh-TW" sz="1600" dirty="0">
                <a:solidFill>
                  <a:schemeClr val="bg1"/>
                </a:solidFill>
                <a:cs typeface="+mn-ea"/>
                <a:sym typeface="+mn-lt"/>
              </a:rPr>
              <a:t>LDA</a:t>
            </a: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主題模型</a:t>
            </a:r>
          </a:p>
          <a:p>
            <a:pPr algn="l">
              <a:lnSpc>
                <a:spcPct val="120000"/>
              </a:lnSpc>
            </a:pPr>
            <a:endParaRPr lang="en-US" altLang="zh-CN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993515" y="3175635"/>
            <a:ext cx="469872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3200" dirty="0">
                <a:solidFill>
                  <a:schemeClr val="bg1"/>
                </a:solidFill>
                <a:cs typeface="+mn-ea"/>
                <a:sym typeface="+mn-lt"/>
              </a:rPr>
              <a:t>視覺化的分析結果與解釋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511394" y="5173238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511394" y="5533693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511394" y="5898687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3" name="图片 42" descr="摄图网_400789432"/>
          <p:cNvPicPr>
            <a:picLocks noChangeAspect="1"/>
          </p:cNvPicPr>
          <p:nvPr/>
        </p:nvPicPr>
        <p:blipFill>
          <a:blip r:embed="rId3" cstate="email">
            <a:lum bright="-6000"/>
          </a:blip>
          <a:srcRect/>
          <a:stretch>
            <a:fillRect/>
          </a:stretch>
        </p:blipFill>
        <p:spPr>
          <a:xfrm>
            <a:off x="3698240" y="1383030"/>
            <a:ext cx="590550" cy="565150"/>
          </a:xfrm>
          <a:prstGeom prst="ellipse">
            <a:avLst/>
          </a:prstGeom>
        </p:spPr>
      </p:pic>
      <p:pic>
        <p:nvPicPr>
          <p:cNvPr id="74" name="图片 73" descr="摄图网_400789432"/>
          <p:cNvPicPr>
            <a:picLocks noChangeAspect="1"/>
          </p:cNvPicPr>
          <p:nvPr/>
        </p:nvPicPr>
        <p:blipFill>
          <a:blip r:embed="rId4" cstate="email">
            <a:lum bright="-6000"/>
          </a:blip>
          <a:srcRect/>
          <a:stretch>
            <a:fillRect/>
          </a:stretch>
        </p:blipFill>
        <p:spPr>
          <a:xfrm>
            <a:off x="8987155" y="4728845"/>
            <a:ext cx="986790" cy="993140"/>
          </a:xfrm>
          <a:prstGeom prst="ellipse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9465945" y="4321175"/>
            <a:ext cx="92075" cy="806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16" grpId="0" bldLvl="0" animBg="1"/>
      <p:bldP spid="21" grpId="0" bldLvl="0" animBg="1"/>
      <p:bldP spid="22" grpId="0" bldLvl="0" animBg="1"/>
      <p:bldP spid="1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277"/>
          <p:cNvCxnSpPr/>
          <p:nvPr/>
        </p:nvCxnSpPr>
        <p:spPr>
          <a:xfrm>
            <a:off x="6057800" y="2195110"/>
            <a:ext cx="0" cy="36542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/>
          <p:cNvSpPr txBox="1"/>
          <p:nvPr/>
        </p:nvSpPr>
        <p:spPr>
          <a:xfrm>
            <a:off x="310213" y="1854338"/>
            <a:ext cx="3334812" cy="6674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d-ID" sz="4000" kern="1200" dirty="0">
                <a:solidFill>
                  <a:schemeClr val="bg1"/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字詞關聯度</a:t>
            </a:r>
          </a:p>
        </p:txBody>
      </p:sp>
      <p:sp>
        <p:nvSpPr>
          <p:cNvPr id="51" name="Text Placeholder 3"/>
          <p:cNvSpPr txBox="1"/>
          <p:nvPr/>
        </p:nvSpPr>
        <p:spPr>
          <a:xfrm>
            <a:off x="310213" y="2393946"/>
            <a:ext cx="4347538" cy="1241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zh-TW" altLang="en-US" sz="14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將文章中較常出現的前</a:t>
            </a:r>
            <a:r>
              <a:rPr lang="en-US" altLang="zh-TW" sz="14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200</a:t>
            </a:r>
            <a:r>
              <a:rPr lang="zh-TW" altLang="en-US" sz="14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的字詞依照各自關聯度產出字詞網路圖，關聯度範圍設定為</a:t>
            </a:r>
            <a:r>
              <a:rPr lang="en-US" altLang="zh-TW" sz="14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0.4~1</a:t>
            </a:r>
            <a:r>
              <a:rPr lang="zh-TW" altLang="en-US" sz="14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。從中可以大致推測出較常討論的有美食、地名景點、行程安排、住宿等相關主題。</a:t>
            </a:r>
            <a:endParaRPr lang="en-US" altLang="zh-CN" sz="1400" spc="3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5775" y="374650"/>
            <a:ext cx="3642360" cy="551815"/>
            <a:chOff x="449" y="450"/>
            <a:chExt cx="5736" cy="869"/>
          </a:xfrm>
        </p:grpSpPr>
        <p:grpSp>
          <p:nvGrpSpPr>
            <p:cNvPr id="9" name="组合 8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1477" y="576"/>
              <a:ext cx="4708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zh-TW" altLang="en-US" dirty="0">
                  <a:latin typeface="+mn-lt"/>
                  <a:ea typeface="+mn-ea"/>
                  <a:sym typeface="+mn-lt"/>
                </a:rPr>
                <a:t>視覺化的分析結果與解釋</a:t>
              </a:r>
              <a:endParaRPr lang="zh-CN" altLang="en-US" dirty="0">
                <a:latin typeface="+mn-lt"/>
                <a:ea typeface="+mn-ea"/>
                <a:sym typeface="+mn-lt"/>
              </a:endParaRPr>
            </a:p>
          </p:txBody>
        </p:sp>
      </p:grpSp>
      <p:pic>
        <p:nvPicPr>
          <p:cNvPr id="32" name="image10.png">
            <a:extLst>
              <a:ext uri="{FF2B5EF4-FFF2-40B4-BE49-F238E27FC236}">
                <a16:creationId xmlns:a16="http://schemas.microsoft.com/office/drawing/2014/main" id="{E0CF5529-D916-4962-99EA-16B676F7934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825497" y="1359085"/>
            <a:ext cx="7294075" cy="413983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C:\Users\HUDEYU\Desktop\网站图片\摄图网_500592049.jpg摄图网_500592049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/>
          <a:srcRect/>
          <a:stretch>
            <a:fillRect/>
          </a:stretch>
        </p:blipFill>
        <p:spPr>
          <a:xfrm>
            <a:off x="1223963" y="3875088"/>
            <a:ext cx="7194550" cy="2316162"/>
          </a:xfrm>
        </p:spPr>
      </p:pic>
      <p:sp>
        <p:nvSpPr>
          <p:cNvPr id="12" name="Rectangle 7"/>
          <p:cNvSpPr/>
          <p:nvPr/>
        </p:nvSpPr>
        <p:spPr>
          <a:xfrm>
            <a:off x="8284430" y="0"/>
            <a:ext cx="3907570" cy="6858000"/>
          </a:xfrm>
          <a:prstGeom prst="rect">
            <a:avLst/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7674829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8718711" y="2230182"/>
            <a:ext cx="380999" cy="360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2.</a:t>
            </a:r>
          </a:p>
        </p:txBody>
      </p:sp>
      <p:sp>
        <p:nvSpPr>
          <p:cNvPr id="22" name="Text Placeholder 2"/>
          <p:cNvSpPr txBox="1"/>
          <p:nvPr/>
        </p:nvSpPr>
        <p:spPr>
          <a:xfrm>
            <a:off x="8718711" y="3503286"/>
            <a:ext cx="380999" cy="360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3.</a:t>
            </a:r>
          </a:p>
        </p:txBody>
      </p:sp>
      <p:sp>
        <p:nvSpPr>
          <p:cNvPr id="31" name="Arrow: Chevron 30"/>
          <p:cNvSpPr/>
          <p:nvPr/>
        </p:nvSpPr>
        <p:spPr>
          <a:xfrm rot="5400000">
            <a:off x="6839916" y="2801094"/>
            <a:ext cx="365431" cy="653622"/>
          </a:xfrm>
          <a:prstGeom prst="chevron">
            <a:avLst/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Arrow: Chevron 31"/>
          <p:cNvSpPr/>
          <p:nvPr/>
        </p:nvSpPr>
        <p:spPr>
          <a:xfrm rot="5400000">
            <a:off x="6839916" y="3141004"/>
            <a:ext cx="365431" cy="653622"/>
          </a:xfrm>
          <a:prstGeom prst="chevron">
            <a:avLst/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Arrow: Chevron 32"/>
          <p:cNvSpPr/>
          <p:nvPr/>
        </p:nvSpPr>
        <p:spPr>
          <a:xfrm rot="5400000">
            <a:off x="6839916" y="3506435"/>
            <a:ext cx="365431" cy="653622"/>
          </a:xfrm>
          <a:prstGeom prst="chevron">
            <a:avLst/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Arrow: Chevron 33"/>
          <p:cNvSpPr/>
          <p:nvPr/>
        </p:nvSpPr>
        <p:spPr>
          <a:xfrm rot="5400000">
            <a:off x="6839916" y="3873640"/>
            <a:ext cx="365431" cy="653622"/>
          </a:xfrm>
          <a:prstGeom prst="chevron">
            <a:avLst/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Rectangle 29"/>
          <p:cNvSpPr/>
          <p:nvPr/>
        </p:nvSpPr>
        <p:spPr>
          <a:xfrm>
            <a:off x="9035743" y="1113173"/>
            <a:ext cx="189741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artPoster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Rectangle 29"/>
          <p:cNvSpPr/>
          <p:nvPr/>
        </p:nvSpPr>
        <p:spPr>
          <a:xfrm>
            <a:off x="9111700" y="2526998"/>
            <a:ext cx="189741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cmtPoster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Rectangle 30"/>
          <p:cNvSpPr/>
          <p:nvPr/>
        </p:nvSpPr>
        <p:spPr>
          <a:xfrm>
            <a:off x="9111700" y="2238240"/>
            <a:ext cx="1977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b="1" dirty="0">
                <a:solidFill>
                  <a:schemeClr val="bg1"/>
                </a:solidFill>
                <a:cs typeface="+mn-ea"/>
                <a:sym typeface="+mn-lt"/>
              </a:rPr>
              <a:t>節點欄位（目標）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Rectangle 29"/>
          <p:cNvSpPr/>
          <p:nvPr/>
        </p:nvSpPr>
        <p:spPr>
          <a:xfrm>
            <a:off x="9137342" y="3778652"/>
            <a:ext cx="225821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system_id@count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Rectangle 30"/>
          <p:cNvSpPr/>
          <p:nvPr/>
        </p:nvSpPr>
        <p:spPr>
          <a:xfrm>
            <a:off x="9137342" y="3489894"/>
            <a:ext cx="1748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連結欄位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41113" y="1095128"/>
            <a:ext cx="4010637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社會網路圖（</a:t>
            </a:r>
            <a:r>
              <a:rPr kumimoji="0" lang="en-US" altLang="zh-TW" sz="24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Shiny</a:t>
            </a:r>
            <a:r>
              <a:rPr kumimoji="0" lang="zh-TW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）：發文者與貼文者之間關係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85775" y="374650"/>
            <a:ext cx="3886835" cy="551815"/>
            <a:chOff x="449" y="450"/>
            <a:chExt cx="6121" cy="869"/>
          </a:xfrm>
        </p:grpSpPr>
        <p:grpSp>
          <p:nvGrpSpPr>
            <p:cNvPr id="9" name="组合 8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1477" y="576"/>
              <a:ext cx="5093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zh-TW" altLang="en-US" dirty="0">
                  <a:latin typeface="+mn-lt"/>
                  <a:ea typeface="+mn-ea"/>
                  <a:sym typeface="+mn-lt"/>
                </a:rPr>
                <a:t>視覺化的分析結果與解釋</a:t>
              </a:r>
              <a:endParaRPr lang="zh-CN" altLang="en-US" dirty="0">
                <a:latin typeface="+mn-lt"/>
                <a:ea typeface="+mn-ea"/>
                <a:sym typeface="+mn-lt"/>
              </a:endParaRPr>
            </a:p>
          </p:txBody>
        </p:sp>
      </p:grpSp>
      <p:pic>
        <p:nvPicPr>
          <p:cNvPr id="25" name="image27.png">
            <a:extLst>
              <a:ext uri="{FF2B5EF4-FFF2-40B4-BE49-F238E27FC236}">
                <a16:creationId xmlns:a16="http://schemas.microsoft.com/office/drawing/2014/main" id="{18CE4859-7238-4702-9D73-B0C197C3D63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41112" y="3875088"/>
            <a:ext cx="6098657" cy="2784816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26" name="image14.png">
            <a:extLst>
              <a:ext uri="{FF2B5EF4-FFF2-40B4-BE49-F238E27FC236}">
                <a16:creationId xmlns:a16="http://schemas.microsoft.com/office/drawing/2014/main" id="{A38222A0-6F13-445A-8E65-6BB12086203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41113" y="2398845"/>
            <a:ext cx="6158406" cy="1262095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43A8128-B607-466E-9BA0-7E2C8D78443A}"/>
              </a:ext>
            </a:extLst>
          </p:cNvPr>
          <p:cNvSpPr txBox="1"/>
          <p:nvPr/>
        </p:nvSpPr>
        <p:spPr>
          <a:xfrm>
            <a:off x="8673627" y="874158"/>
            <a:ext cx="380999" cy="360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400" b="1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.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213B2AF-41E1-4049-88EC-9692D13146B2}"/>
              </a:ext>
            </a:extLst>
          </p:cNvPr>
          <p:cNvSpPr txBox="1"/>
          <p:nvPr/>
        </p:nvSpPr>
        <p:spPr>
          <a:xfrm>
            <a:off x="8968590" y="853440"/>
            <a:ext cx="212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b="1" dirty="0">
                <a:solidFill>
                  <a:schemeClr val="bg1"/>
                </a:solidFill>
                <a:cs typeface="+mn-ea"/>
              </a:rPr>
              <a:t>節點欄位（來源）</a:t>
            </a:r>
            <a:endParaRPr lang="zh-TW" altLang="en-US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3A4B918-36A4-48E2-AD7D-BDA6441E9C77}"/>
              </a:ext>
            </a:extLst>
          </p:cNvPr>
          <p:cNvSpPr txBox="1"/>
          <p:nvPr/>
        </p:nvSpPr>
        <p:spPr>
          <a:xfrm>
            <a:off x="8718711" y="4650916"/>
            <a:ext cx="380999" cy="360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400" b="1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.</a:t>
            </a:r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73E9A0F1-9B02-4AB6-A01E-CBD74E66EC5E}"/>
              </a:ext>
            </a:extLst>
          </p:cNvPr>
          <p:cNvSpPr/>
          <p:nvPr/>
        </p:nvSpPr>
        <p:spPr>
          <a:xfrm>
            <a:off x="9128398" y="5011015"/>
            <a:ext cx="2735028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zh-TW" sz="1400" b="1" dirty="0">
                <a:solidFill>
                  <a:schemeClr val="bg1"/>
                </a:solidFill>
              </a:rPr>
              <a:t>觀察發文者與留言者之間的互動連結關係，以下圖可知道以發文者「Ic85301」、「laechan」為核心發展出一個關係聚落。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8F72DA2F-DBCC-4F60-A32D-B54FAD75076B}"/>
              </a:ext>
            </a:extLst>
          </p:cNvPr>
          <p:cNvSpPr/>
          <p:nvPr/>
        </p:nvSpPr>
        <p:spPr>
          <a:xfrm>
            <a:off x="9137342" y="4637524"/>
            <a:ext cx="1748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節點聚落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6000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6000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6000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accel="56000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accel="56000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21" grpId="0"/>
      <p:bldP spid="22" grpId="0"/>
      <p:bldP spid="31" grpId="0" bldLvl="0" animBg="1"/>
      <p:bldP spid="32" grpId="0" bldLvl="0" animBg="1"/>
      <p:bldP spid="33" grpId="0" bldLvl="0" animBg="1"/>
      <p:bldP spid="34" grpId="0" bldLvl="0" animBg="1"/>
      <p:bldP spid="36" grpId="0"/>
      <p:bldP spid="40" grpId="0"/>
      <p:bldP spid="41" grpId="0"/>
      <p:bldP spid="42" grpId="0"/>
      <p:bldP spid="43" grpId="0"/>
      <p:bldP spid="27" grpId="0"/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95240" y="109505"/>
            <a:ext cx="2886075" cy="551815"/>
            <a:chOff x="449" y="450"/>
            <a:chExt cx="4545" cy="869"/>
          </a:xfrm>
        </p:grpSpPr>
        <p:grpSp>
          <p:nvGrpSpPr>
            <p:cNvPr id="9" name="组合 8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477" y="576"/>
              <a:ext cx="351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en-US" altLang="zh-TW" dirty="0">
                  <a:latin typeface="+mn-lt"/>
                  <a:ea typeface="+mn-ea"/>
                  <a:sym typeface="+mn-lt"/>
                </a:rPr>
                <a:t>LDA</a:t>
              </a:r>
              <a:r>
                <a:rPr lang="zh-TW" altLang="en-US" dirty="0">
                  <a:latin typeface="+mn-lt"/>
                  <a:ea typeface="+mn-ea"/>
                  <a:sym typeface="+mn-lt"/>
                </a:rPr>
                <a:t>主題模型</a:t>
              </a:r>
            </a:p>
          </p:txBody>
        </p:sp>
      </p:grpSp>
      <p:sp>
        <p:nvSpPr>
          <p:cNvPr id="39" name="TextBox 7"/>
          <p:cNvSpPr txBox="1"/>
          <p:nvPr/>
        </p:nvSpPr>
        <p:spPr>
          <a:xfrm>
            <a:off x="153182" y="3968091"/>
            <a:ext cx="574738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針對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Result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欄位，設定主題數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個，保留關鍵字數量為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15</a:t>
            </a:r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個。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6" name="image1.png">
            <a:extLst>
              <a:ext uri="{FF2B5EF4-FFF2-40B4-BE49-F238E27FC236}">
                <a16:creationId xmlns:a16="http://schemas.microsoft.com/office/drawing/2014/main" id="{F7A921AD-34C7-4843-954B-0121EAC95AA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12968" y="926465"/>
            <a:ext cx="5747385" cy="30099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303E16-42CA-4C82-B81D-D05BE4ABD16D}"/>
              </a:ext>
            </a:extLst>
          </p:cNvPr>
          <p:cNvSpPr txBox="1"/>
          <p:nvPr/>
        </p:nvSpPr>
        <p:spPr>
          <a:xfrm>
            <a:off x="-21880" y="5342577"/>
            <a:ext cx="6097508" cy="125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>
              <a:spcBef>
                <a:spcPts val="20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為減少對於無為字詞的判斷，並將詞彙頻率上下限分別設定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0.6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1143000" lvl="2" indent="-228600">
              <a:spcBef>
                <a:spcPts val="20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增加模型運算迭代次數至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次。</a:t>
            </a:r>
          </a:p>
        </p:txBody>
      </p:sp>
      <p:pic>
        <p:nvPicPr>
          <p:cNvPr id="20" name="image17.png">
            <a:extLst>
              <a:ext uri="{FF2B5EF4-FFF2-40B4-BE49-F238E27FC236}">
                <a16:creationId xmlns:a16="http://schemas.microsoft.com/office/drawing/2014/main" id="{E16942F2-DA3C-4A2D-94CA-3D60CA7FE8F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168274" y="39346"/>
            <a:ext cx="5953125" cy="3928745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BEA5883-3871-49BE-94FF-9BC987CB24E6}"/>
              </a:ext>
            </a:extLst>
          </p:cNvPr>
          <p:cNvSpPr txBox="1"/>
          <p:nvPr/>
        </p:nvSpPr>
        <p:spPr>
          <a:xfrm>
            <a:off x="6419381" y="4054844"/>
            <a:ext cx="545091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iii.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主題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：高頻次排名前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的詞彙為「行程、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day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、飯店、機場、東京、晚餐、住宿、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jr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、車站」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=&gt;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其中還有包含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推薦、安排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等字眼，推測應該主要為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行程安排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的主題。</a:t>
            </a:r>
          </a:p>
        </p:txBody>
      </p:sp>
    </p:spTree>
    <p:extLst>
      <p:ext uri="{BB962C8B-B14F-4D97-AF65-F5344CB8AC3E}">
        <p14:creationId xmlns:p14="http://schemas.microsoft.com/office/powerpoint/2010/main" val="275512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303E16-42CA-4C82-B81D-D05BE4ABD16D}"/>
              </a:ext>
            </a:extLst>
          </p:cNvPr>
          <p:cNvSpPr txBox="1"/>
          <p:nvPr/>
        </p:nvSpPr>
        <p:spPr>
          <a:xfrm>
            <a:off x="-429285" y="4265696"/>
            <a:ext cx="6097508" cy="2036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iv.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：高頻次排名前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的詞彙為「日本、時間、機場、請問、東京、官網、謝謝、行李、</a:t>
            </a:r>
            <a:r>
              <a:rPr lang="en-US" altLang="zh-TW" sz="1800" b="0" u="none" strike="noStrike" dirty="0" err="1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jr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、預約」</a:t>
            </a:r>
            <a:endParaRPr lang="en-US" altLang="zh-TW" sz="1800" b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=&gt; 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其中還有包含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預約、入境、網路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等字眼，推測應該主要為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入境前後相關事項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的主題。</a:t>
            </a:r>
          </a:p>
        </p:txBody>
      </p:sp>
      <p:pic>
        <p:nvPicPr>
          <p:cNvPr id="15" name="image19.png">
            <a:extLst>
              <a:ext uri="{FF2B5EF4-FFF2-40B4-BE49-F238E27FC236}">
                <a16:creationId xmlns:a16="http://schemas.microsoft.com/office/drawing/2014/main" id="{80C9F611-C671-4832-BFD5-5FC509C3A6A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6468" y="96948"/>
            <a:ext cx="5951220" cy="40386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18" name="image4.png">
            <a:extLst>
              <a:ext uri="{FF2B5EF4-FFF2-40B4-BE49-F238E27FC236}">
                <a16:creationId xmlns:a16="http://schemas.microsoft.com/office/drawing/2014/main" id="{03B44E4A-682A-43A8-B145-4883CCD2710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27957" y="122348"/>
            <a:ext cx="5951220" cy="40132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99A5AE-8510-48D5-8C59-00AD0F833DD2}"/>
              </a:ext>
            </a:extLst>
          </p:cNvPr>
          <p:cNvSpPr txBox="1"/>
          <p:nvPr/>
        </p:nvSpPr>
        <p:spPr>
          <a:xfrm>
            <a:off x="5668223" y="4265696"/>
            <a:ext cx="6097508" cy="2452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v.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：高頻次排名前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的詞彙為「時間、日本、神社、公園、拍照、車站、櫻花、地方、前往、景點、行程」</a:t>
            </a:r>
            <a:endParaRPr lang="en-US" altLang="zh-TW" sz="1800" b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=&gt; 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其中還有包含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造訪、抵達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等字眼，推測應該主要為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景點遊玩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的主題。。</a:t>
            </a:r>
          </a:p>
        </p:txBody>
      </p:sp>
    </p:spTree>
    <p:extLst>
      <p:ext uri="{BB962C8B-B14F-4D97-AF65-F5344CB8AC3E}">
        <p14:creationId xmlns:p14="http://schemas.microsoft.com/office/powerpoint/2010/main" val="161421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303E16-42CA-4C82-B81D-D05BE4ABD16D}"/>
              </a:ext>
            </a:extLst>
          </p:cNvPr>
          <p:cNvSpPr txBox="1"/>
          <p:nvPr/>
        </p:nvSpPr>
        <p:spPr>
          <a:xfrm>
            <a:off x="-474552" y="4301141"/>
            <a:ext cx="6097508" cy="2452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vi.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：高頻次排名前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的詞彙為「時間、好吃、店家、拉麵、餐廳、營業、推薦、日本、用餐、味道、口味」</a:t>
            </a:r>
            <a:endParaRPr lang="en-US" altLang="zh-TW" sz="1800" b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=&gt; 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此項光就排名前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詞彙即可推測出主要為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的主題。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99A5AE-8510-48D5-8C59-00AD0F833DD2}"/>
              </a:ext>
            </a:extLst>
          </p:cNvPr>
          <p:cNvSpPr txBox="1"/>
          <p:nvPr/>
        </p:nvSpPr>
        <p:spPr>
          <a:xfrm>
            <a:off x="5622956" y="4202916"/>
            <a:ext cx="6097508" cy="2452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vii.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：高頻次排名前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的詞彙為「飯店、房間、早餐、入住、住宿、溫泉、空間、旅館、時間、匯率、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hotel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800" b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=&gt; 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其中還有包含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房型、訂房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等字眼，推測應該主要為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r>
              <a:rPr lang="en-US" altLang="zh-TW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800" b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的主題。。</a:t>
            </a:r>
          </a:p>
        </p:txBody>
      </p:sp>
      <p:pic>
        <p:nvPicPr>
          <p:cNvPr id="6" name="image13.png">
            <a:extLst>
              <a:ext uri="{FF2B5EF4-FFF2-40B4-BE49-F238E27FC236}">
                <a16:creationId xmlns:a16="http://schemas.microsoft.com/office/drawing/2014/main" id="{5C27283F-D510-40BC-A414-74747156AAC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9372" y="125184"/>
            <a:ext cx="5951220" cy="40767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7" name="image11.png">
            <a:extLst>
              <a:ext uri="{FF2B5EF4-FFF2-40B4-BE49-F238E27FC236}">
                <a16:creationId xmlns:a16="http://schemas.microsoft.com/office/drawing/2014/main" id="{62CC2335-953B-431F-B229-925E6430DFD0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171410" y="125184"/>
            <a:ext cx="5800402" cy="4049827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9256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 descr="摄图网_400789432"/>
          <p:cNvPicPr>
            <a:picLocks noChangeAspect="1"/>
          </p:cNvPicPr>
          <p:nvPr/>
        </p:nvPicPr>
        <p:blipFill>
          <a:blip r:embed="rId3" cstate="email">
            <a:lum bright="-6000"/>
          </a:blip>
          <a:srcRect/>
          <a:stretch>
            <a:fillRect/>
          </a:stretch>
        </p:blipFill>
        <p:spPr>
          <a:xfrm>
            <a:off x="9420860" y="4739005"/>
            <a:ext cx="584200" cy="587375"/>
          </a:xfrm>
          <a:prstGeom prst="ellipse">
            <a:avLst/>
          </a:prstGeom>
        </p:spPr>
      </p:pic>
      <p:grpSp>
        <p:nvGrpSpPr>
          <p:cNvPr id="4" name="组合 3"/>
          <p:cNvGrpSpPr/>
          <p:nvPr/>
        </p:nvGrpSpPr>
        <p:grpSpPr>
          <a:xfrm rot="16200000">
            <a:off x="3493135" y="3919855"/>
            <a:ext cx="5163820" cy="5163820"/>
            <a:chOff x="3380" y="-884"/>
            <a:chExt cx="12326" cy="12326"/>
          </a:xfrm>
        </p:grpSpPr>
        <p:sp>
          <p:nvSpPr>
            <p:cNvPr id="13" name="椭圆 12"/>
            <p:cNvSpPr/>
            <p:nvPr/>
          </p:nvSpPr>
          <p:spPr>
            <a:xfrm>
              <a:off x="11710" y="1391"/>
              <a:ext cx="188" cy="1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802" y="1482"/>
              <a:ext cx="7595" cy="7595"/>
            </a:xfrm>
            <a:prstGeom prst="ellipse">
              <a:avLst/>
            </a:prstGeom>
            <a:solidFill>
              <a:srgbClr val="0E4B7A">
                <a:alpha val="40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241" y="876"/>
              <a:ext cx="8719" cy="8719"/>
            </a:xfrm>
            <a:prstGeom prst="ellipse">
              <a:avLst/>
            </a:prstGeom>
            <a:noFill/>
            <a:ln w="3175">
              <a:solidFill>
                <a:srgbClr val="0E4B7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006" y="5949"/>
              <a:ext cx="508" cy="5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119" y="6069"/>
              <a:ext cx="268" cy="268"/>
            </a:xfrm>
            <a:prstGeom prst="ellipse">
              <a:avLst/>
            </a:prstGeom>
            <a:solidFill>
              <a:srgbClr val="0E4B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1235" y="1088"/>
              <a:ext cx="342" cy="3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1329" y="1175"/>
              <a:ext cx="180" cy="180"/>
            </a:xfrm>
            <a:prstGeom prst="ellipse">
              <a:avLst/>
            </a:prstGeom>
            <a:solidFill>
              <a:srgbClr val="48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5157" y="2904"/>
              <a:ext cx="164" cy="164"/>
            </a:xfrm>
            <a:prstGeom prst="ellipse">
              <a:avLst/>
            </a:prstGeom>
            <a:solidFill>
              <a:srgbClr val="48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4448" y="8046"/>
              <a:ext cx="221" cy="221"/>
              <a:chOff x="9572355" y="5049973"/>
              <a:chExt cx="322730" cy="32273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9572355" y="5049973"/>
                <a:ext cx="322730" cy="32273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9644428" y="5126173"/>
                <a:ext cx="170330" cy="170330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4639" y="8310"/>
              <a:ext cx="248" cy="248"/>
              <a:chOff x="2579606" y="4476642"/>
              <a:chExt cx="322730" cy="32273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579606" y="4476642"/>
                <a:ext cx="322730" cy="32273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651679" y="4552842"/>
                <a:ext cx="170330" cy="170330"/>
              </a:xfrm>
              <a:prstGeom prst="ellipse">
                <a:avLst/>
              </a:prstGeom>
              <a:solidFill>
                <a:srgbClr val="0E4B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3380" y="-884"/>
              <a:ext cx="12327" cy="12327"/>
            </a:xfrm>
            <a:prstGeom prst="ellipse">
              <a:avLst/>
            </a:prstGeom>
            <a:noFill/>
            <a:ln w="3175">
              <a:solidFill>
                <a:srgbClr val="0E4B7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5" name="图片 14" descr="图片包含 就坐&#10;&#10;描述已自动生成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5622" y="1150"/>
              <a:ext cx="7891" cy="7891"/>
            </a:xfrm>
            <a:prstGeom prst="rect">
              <a:avLst/>
            </a:prstGeom>
          </p:spPr>
        </p:pic>
        <p:sp>
          <p:nvSpPr>
            <p:cNvPr id="19" name="椭圆 18"/>
            <p:cNvSpPr/>
            <p:nvPr/>
          </p:nvSpPr>
          <p:spPr>
            <a:xfrm>
              <a:off x="14288" y="8653"/>
              <a:ext cx="508" cy="5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4401" y="8773"/>
              <a:ext cx="268" cy="268"/>
            </a:xfrm>
            <a:prstGeom prst="ellipse">
              <a:avLst/>
            </a:prstGeom>
            <a:solidFill>
              <a:srgbClr val="48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TextBox 59"/>
          <p:cNvSpPr>
            <a:spLocks noChangeArrowheads="1"/>
          </p:cNvSpPr>
          <p:nvPr/>
        </p:nvSpPr>
        <p:spPr bwMode="auto">
          <a:xfrm flipH="1">
            <a:off x="4001980" y="575115"/>
            <a:ext cx="424921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目錄</a:t>
            </a:r>
            <a:endParaRPr lang="en-US" altLang="zh-CN" sz="2400" spc="3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28379" y="3488548"/>
            <a:ext cx="239200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sz="2200" dirty="0">
                <a:solidFill>
                  <a:schemeClr val="bg1"/>
                </a:solidFill>
                <a:cs typeface="+mn-ea"/>
                <a:sym typeface="+mn-lt"/>
              </a:rPr>
              <a:t>1.</a:t>
            </a:r>
            <a:r>
              <a:rPr lang="zh-TW" altLang="en-US" sz="2200" dirty="0">
                <a:solidFill>
                  <a:schemeClr val="bg1"/>
                </a:solidFill>
                <a:cs typeface="+mn-ea"/>
                <a:sym typeface="+mn-lt"/>
              </a:rPr>
              <a:t>動機和分析目的</a:t>
            </a:r>
            <a:endParaRPr lang="zh-CN" altLang="en-US" sz="2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65835" y="3885565"/>
            <a:ext cx="2117090" cy="585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主題、議題發想動機、分析目的、使用平台</a:t>
            </a:r>
            <a:endParaRPr lang="en-US" altLang="zh-CN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8" name="图片 27" descr="摄图网_400789432"/>
          <p:cNvPicPr>
            <a:picLocks noChangeAspect="1"/>
          </p:cNvPicPr>
          <p:nvPr/>
        </p:nvPicPr>
        <p:blipFill>
          <a:blip r:embed="rId5" cstate="email">
            <a:lum bright="-6000"/>
          </a:blip>
          <a:srcRect/>
          <a:stretch>
            <a:fillRect/>
          </a:stretch>
        </p:blipFill>
        <p:spPr>
          <a:xfrm>
            <a:off x="1742440" y="4745990"/>
            <a:ext cx="586105" cy="580390"/>
          </a:xfrm>
          <a:prstGeom prst="ellipse">
            <a:avLst/>
          </a:prstGeom>
        </p:spPr>
      </p:pic>
      <p:pic>
        <p:nvPicPr>
          <p:cNvPr id="43" name="图片 42" descr="摄图网_400789432"/>
          <p:cNvPicPr>
            <a:picLocks noChangeAspect="1"/>
          </p:cNvPicPr>
          <p:nvPr/>
        </p:nvPicPr>
        <p:blipFill>
          <a:blip r:embed="rId6" cstate="email">
            <a:lum bright="-6000"/>
          </a:blip>
          <a:srcRect/>
          <a:stretch>
            <a:fillRect/>
          </a:stretch>
        </p:blipFill>
        <p:spPr>
          <a:xfrm>
            <a:off x="4144010" y="3270885"/>
            <a:ext cx="590550" cy="565150"/>
          </a:xfrm>
          <a:prstGeom prst="ellipse">
            <a:avLst/>
          </a:prstGeom>
        </p:spPr>
      </p:pic>
      <p:sp>
        <p:nvSpPr>
          <p:cNvPr id="5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441855" y="2027833"/>
            <a:ext cx="1827744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sz="2200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sz="2200" dirty="0">
                <a:solidFill>
                  <a:schemeClr val="bg1"/>
                </a:solidFill>
                <a:cs typeface="+mn-ea"/>
                <a:sym typeface="+mn-lt"/>
              </a:rPr>
              <a:t>資料集描述</a:t>
            </a:r>
          </a:p>
        </p:txBody>
      </p:sp>
      <p:sp>
        <p:nvSpPr>
          <p:cNvPr id="5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336925" y="2458720"/>
            <a:ext cx="2117090" cy="73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工作流程、資料來源、資料時間、排除關鍵字、資料筆數、流程概述</a:t>
            </a:r>
            <a:endParaRPr lang="en-US" altLang="zh-CN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54" name="图片 53" descr="摄图网_400789432"/>
          <p:cNvPicPr>
            <a:picLocks noChangeAspect="1"/>
          </p:cNvPicPr>
          <p:nvPr/>
        </p:nvPicPr>
        <p:blipFill>
          <a:blip r:embed="rId7" cstate="email">
            <a:lum bright="-6000"/>
          </a:blip>
          <a:srcRect/>
          <a:stretch>
            <a:fillRect/>
          </a:stretch>
        </p:blipFill>
        <p:spPr>
          <a:xfrm>
            <a:off x="7445375" y="3227705"/>
            <a:ext cx="570230" cy="586740"/>
          </a:xfrm>
          <a:prstGeom prst="ellipse">
            <a:avLst/>
          </a:prstGeom>
        </p:spPr>
      </p:pic>
      <p:sp>
        <p:nvSpPr>
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505358" y="1979175"/>
            <a:ext cx="239200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sz="2200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TW" altLang="en-US" sz="2200" dirty="0">
                <a:solidFill>
                  <a:schemeClr val="bg1"/>
                </a:solidFill>
                <a:cs typeface="+mn-ea"/>
                <a:sym typeface="+mn-lt"/>
              </a:rPr>
              <a:t>資料的分析過程</a:t>
            </a:r>
            <a:endParaRPr lang="zh-CN" altLang="en-US" sz="2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088234" y="3454678"/>
            <a:ext cx="3520516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sz="2200" dirty="0">
                <a:solidFill>
                  <a:schemeClr val="bg1"/>
                </a:solidFill>
                <a:cs typeface="+mn-ea"/>
                <a:sym typeface="+mn-lt"/>
              </a:rPr>
              <a:t>4.</a:t>
            </a:r>
            <a:r>
              <a:rPr lang="zh-TW" altLang="en-US" sz="2200" dirty="0">
                <a:solidFill>
                  <a:schemeClr val="bg1"/>
                </a:solidFill>
                <a:cs typeface="+mn-ea"/>
                <a:sym typeface="+mn-lt"/>
              </a:rPr>
              <a:t>視覺化的分析結果與解釋</a:t>
            </a:r>
            <a:endParaRPr lang="zh-CN" altLang="en-US" sz="2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E4B9681-B3FE-4473-9426-6CFD88217F82}"/>
              </a:ext>
            </a:extLst>
          </p:cNvPr>
          <p:cNvSpPr txBox="1"/>
          <p:nvPr/>
        </p:nvSpPr>
        <p:spPr>
          <a:xfrm>
            <a:off x="5041163" y="4263743"/>
            <a:ext cx="2031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5.</a:t>
            </a:r>
            <a:r>
              <a:rPr lang="zh-TW" altLang="zh-TW" sz="2800" b="1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結論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735B1A98-3B20-416B-AE10-1BBC69D65617}"/>
              </a:ext>
            </a:extLst>
          </p:cNvPr>
          <p:cNvSpPr txBox="1"/>
          <p:nvPr/>
        </p:nvSpPr>
        <p:spPr>
          <a:xfrm>
            <a:off x="6642813" y="2447902"/>
            <a:ext cx="2117090" cy="73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工作流程設計、爬蟲與資料清理、資料前處理、情緒分析、發文者與留言者關係</a:t>
            </a:r>
            <a:endParaRPr lang="en-US" altLang="zh-CN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D2EB748F-F0F3-48CB-9D24-9C429B5F1690}"/>
              </a:ext>
            </a:extLst>
          </p:cNvPr>
          <p:cNvSpPr txBox="1"/>
          <p:nvPr/>
        </p:nvSpPr>
        <p:spPr>
          <a:xfrm>
            <a:off x="8707647" y="3885565"/>
            <a:ext cx="2117090" cy="51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字詞關聯度、社會網路圖、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主題模型</a:t>
            </a:r>
            <a:endParaRPr lang="en-US" altLang="zh-CN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ECA8FD4A-80D9-49D8-B422-A20CF61637D5}"/>
              </a:ext>
            </a:extLst>
          </p:cNvPr>
          <p:cNvSpPr txBox="1"/>
          <p:nvPr/>
        </p:nvSpPr>
        <p:spPr>
          <a:xfrm>
            <a:off x="5089285" y="5022825"/>
            <a:ext cx="211709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結果說明及討論</a:t>
            </a:r>
            <a:endParaRPr lang="en-US" altLang="zh-CN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 descr="摄图网_400789432"/>
          <p:cNvPicPr>
            <a:picLocks noChangeAspect="1"/>
          </p:cNvPicPr>
          <p:nvPr/>
        </p:nvPicPr>
        <p:blipFill>
          <a:blip r:embed="rId3" cstate="email">
            <a:lum bright="-6000"/>
          </a:blip>
          <a:srcRect/>
          <a:stretch>
            <a:fillRect/>
          </a:stretch>
        </p:blipFill>
        <p:spPr>
          <a:xfrm>
            <a:off x="4976495" y="1724660"/>
            <a:ext cx="2457450" cy="2473325"/>
          </a:xfrm>
          <a:prstGeom prst="ellipse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800600"/>
            <a:ext cx="12191999" cy="2057400"/>
          </a:xfrm>
          <a:prstGeom prst="rect">
            <a:avLst/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Freeform 15"/>
          <p:cNvSpPr/>
          <p:nvPr/>
        </p:nvSpPr>
        <p:spPr bwMode="auto">
          <a:xfrm rot="5400000">
            <a:off x="11658276" y="6409809"/>
            <a:ext cx="321489" cy="200149"/>
          </a:xfrm>
          <a:custGeom>
            <a:avLst/>
            <a:gdLst>
              <a:gd name="T0" fmla="*/ 167 w 334"/>
              <a:gd name="T1" fmla="*/ 0 h 206"/>
              <a:gd name="T2" fmla="*/ 195 w 334"/>
              <a:gd name="T3" fmla="*/ 12 h 206"/>
              <a:gd name="T4" fmla="*/ 318 w 334"/>
              <a:gd name="T5" fmla="*/ 134 h 206"/>
              <a:gd name="T6" fmla="*/ 318 w 334"/>
              <a:gd name="T7" fmla="*/ 191 h 206"/>
              <a:gd name="T8" fmla="*/ 261 w 334"/>
              <a:gd name="T9" fmla="*/ 191 h 206"/>
              <a:gd name="T10" fmla="*/ 167 w 334"/>
              <a:gd name="T11" fmla="*/ 96 h 206"/>
              <a:gd name="T12" fmla="*/ 73 w 334"/>
              <a:gd name="T13" fmla="*/ 191 h 206"/>
              <a:gd name="T14" fmla="*/ 16 w 334"/>
              <a:gd name="T15" fmla="*/ 191 h 206"/>
              <a:gd name="T16" fmla="*/ 16 w 334"/>
              <a:gd name="T17" fmla="*/ 134 h 206"/>
              <a:gd name="T18" fmla="*/ 139 w 334"/>
              <a:gd name="T19" fmla="*/ 12 h 206"/>
              <a:gd name="T20" fmla="*/ 167 w 334"/>
              <a:gd name="T21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4" h="206">
                <a:moveTo>
                  <a:pt x="167" y="0"/>
                </a:moveTo>
                <a:cubicBezTo>
                  <a:pt x="177" y="0"/>
                  <a:pt x="188" y="4"/>
                  <a:pt x="195" y="12"/>
                </a:cubicBezTo>
                <a:cubicBezTo>
                  <a:pt x="318" y="134"/>
                  <a:pt x="318" y="134"/>
                  <a:pt x="318" y="134"/>
                </a:cubicBezTo>
                <a:cubicBezTo>
                  <a:pt x="334" y="150"/>
                  <a:pt x="334" y="175"/>
                  <a:pt x="318" y="191"/>
                </a:cubicBezTo>
                <a:cubicBezTo>
                  <a:pt x="302" y="206"/>
                  <a:pt x="277" y="206"/>
                  <a:pt x="261" y="191"/>
                </a:cubicBezTo>
                <a:cubicBezTo>
                  <a:pt x="167" y="96"/>
                  <a:pt x="167" y="96"/>
                  <a:pt x="167" y="96"/>
                </a:cubicBezTo>
                <a:cubicBezTo>
                  <a:pt x="73" y="191"/>
                  <a:pt x="73" y="191"/>
                  <a:pt x="73" y="191"/>
                </a:cubicBezTo>
                <a:cubicBezTo>
                  <a:pt x="57" y="206"/>
                  <a:pt x="32" y="206"/>
                  <a:pt x="16" y="191"/>
                </a:cubicBezTo>
                <a:cubicBezTo>
                  <a:pt x="0" y="175"/>
                  <a:pt x="0" y="150"/>
                  <a:pt x="16" y="134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47" y="4"/>
                  <a:pt x="157" y="0"/>
                  <a:pt x="16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Freeform 15"/>
          <p:cNvSpPr/>
          <p:nvPr/>
        </p:nvSpPr>
        <p:spPr bwMode="auto">
          <a:xfrm rot="16200000">
            <a:off x="183412" y="6409809"/>
            <a:ext cx="321489" cy="200149"/>
          </a:xfrm>
          <a:custGeom>
            <a:avLst/>
            <a:gdLst>
              <a:gd name="T0" fmla="*/ 167 w 334"/>
              <a:gd name="T1" fmla="*/ 0 h 206"/>
              <a:gd name="T2" fmla="*/ 195 w 334"/>
              <a:gd name="T3" fmla="*/ 12 h 206"/>
              <a:gd name="T4" fmla="*/ 318 w 334"/>
              <a:gd name="T5" fmla="*/ 134 h 206"/>
              <a:gd name="T6" fmla="*/ 318 w 334"/>
              <a:gd name="T7" fmla="*/ 191 h 206"/>
              <a:gd name="T8" fmla="*/ 261 w 334"/>
              <a:gd name="T9" fmla="*/ 191 h 206"/>
              <a:gd name="T10" fmla="*/ 167 w 334"/>
              <a:gd name="T11" fmla="*/ 96 h 206"/>
              <a:gd name="T12" fmla="*/ 73 w 334"/>
              <a:gd name="T13" fmla="*/ 191 h 206"/>
              <a:gd name="T14" fmla="*/ 16 w 334"/>
              <a:gd name="T15" fmla="*/ 191 h 206"/>
              <a:gd name="T16" fmla="*/ 16 w 334"/>
              <a:gd name="T17" fmla="*/ 134 h 206"/>
              <a:gd name="T18" fmla="*/ 139 w 334"/>
              <a:gd name="T19" fmla="*/ 12 h 206"/>
              <a:gd name="T20" fmla="*/ 167 w 334"/>
              <a:gd name="T21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4" h="206">
                <a:moveTo>
                  <a:pt x="167" y="0"/>
                </a:moveTo>
                <a:cubicBezTo>
                  <a:pt x="177" y="0"/>
                  <a:pt x="188" y="4"/>
                  <a:pt x="195" y="12"/>
                </a:cubicBezTo>
                <a:cubicBezTo>
                  <a:pt x="318" y="134"/>
                  <a:pt x="318" y="134"/>
                  <a:pt x="318" y="134"/>
                </a:cubicBezTo>
                <a:cubicBezTo>
                  <a:pt x="334" y="150"/>
                  <a:pt x="334" y="175"/>
                  <a:pt x="318" y="191"/>
                </a:cubicBezTo>
                <a:cubicBezTo>
                  <a:pt x="302" y="206"/>
                  <a:pt x="277" y="206"/>
                  <a:pt x="261" y="191"/>
                </a:cubicBezTo>
                <a:cubicBezTo>
                  <a:pt x="167" y="96"/>
                  <a:pt x="167" y="96"/>
                  <a:pt x="167" y="96"/>
                </a:cubicBezTo>
                <a:cubicBezTo>
                  <a:pt x="73" y="191"/>
                  <a:pt x="73" y="191"/>
                  <a:pt x="73" y="191"/>
                </a:cubicBezTo>
                <a:cubicBezTo>
                  <a:pt x="57" y="206"/>
                  <a:pt x="32" y="206"/>
                  <a:pt x="16" y="191"/>
                </a:cubicBezTo>
                <a:cubicBezTo>
                  <a:pt x="0" y="175"/>
                  <a:pt x="0" y="150"/>
                  <a:pt x="16" y="134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47" y="4"/>
                  <a:pt x="157" y="0"/>
                  <a:pt x="16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4638040" y="5496300"/>
            <a:ext cx="0" cy="7172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9"/>
          <p:cNvSpPr/>
          <p:nvPr/>
        </p:nvSpPr>
        <p:spPr>
          <a:xfrm>
            <a:off x="306006" y="1997322"/>
            <a:ext cx="4847971" cy="2621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1200" spc="300" dirty="0">
                <a:solidFill>
                  <a:schemeClr val="bg1"/>
                </a:solidFill>
                <a:cs typeface="+mn-ea"/>
                <a:sym typeface="+mn-lt"/>
              </a:rPr>
              <a:t>由</a:t>
            </a:r>
            <a:r>
              <a:rPr lang="zh-TW" altLang="en-US" sz="1200" b="1" spc="300" dirty="0">
                <a:solidFill>
                  <a:srgbClr val="FF0000"/>
                </a:solidFill>
                <a:cs typeface="+mn-ea"/>
                <a:sym typeface="+mn-lt"/>
              </a:rPr>
              <a:t>五個主題模型可推論台灣人到日本旅遊需求的關鍵字為交通、景點、住宿、美食等</a:t>
            </a:r>
            <a:r>
              <a:rPr lang="zh-TW" altLang="en-US" sz="1200" spc="300" dirty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en-US" altLang="zh-TW" sz="12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28600" lvl="0" indent="-2286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1200" b="1" spc="300" dirty="0">
                <a:solidFill>
                  <a:srgbClr val="FFFF00"/>
                </a:solidFill>
                <a:cs typeface="+mn-ea"/>
                <a:sym typeface="+mn-lt"/>
              </a:rPr>
              <a:t>資料區間設定為</a:t>
            </a:r>
            <a:r>
              <a:rPr lang="en-US" altLang="zh-TW" sz="1200" b="1" spc="300" dirty="0">
                <a:solidFill>
                  <a:srgbClr val="FFFF00"/>
                </a:solidFill>
                <a:cs typeface="+mn-ea"/>
                <a:sym typeface="+mn-lt"/>
              </a:rPr>
              <a:t>2023/1-2023/6</a:t>
            </a:r>
            <a:r>
              <a:rPr lang="zh-TW" altLang="en-US" sz="1200" spc="300" dirty="0">
                <a:solidFill>
                  <a:schemeClr val="bg1"/>
                </a:solidFill>
                <a:cs typeface="+mn-ea"/>
                <a:sym typeface="+mn-lt"/>
              </a:rPr>
              <a:t>，透過主題可以知曉日本之所以吸引台灣人前往的誘因，以時間點來看有季節關係，正值春天櫻花盛開之際。</a:t>
            </a:r>
            <a:endParaRPr lang="en-US" altLang="zh-TW" sz="12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28600" lvl="0" indent="-2286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1200" spc="300" dirty="0">
                <a:solidFill>
                  <a:schemeClr val="bg1"/>
                </a:solidFill>
                <a:cs typeface="+mn-ea"/>
                <a:sym typeface="+mn-lt"/>
              </a:rPr>
              <a:t>日本</a:t>
            </a:r>
            <a:r>
              <a:rPr lang="zh-TW" altLang="en-US" sz="1200" b="1" spc="300" dirty="0">
                <a:solidFill>
                  <a:schemeClr val="accent1"/>
                </a:solidFill>
                <a:cs typeface="+mn-ea"/>
                <a:sym typeface="+mn-lt"/>
              </a:rPr>
              <a:t>拉麵、溫泉、迪士尼於文章留言出現頻次相當高</a:t>
            </a:r>
            <a:r>
              <a:rPr lang="zh-TW" altLang="en-US" sz="1200" spc="300" dirty="0">
                <a:solidFill>
                  <a:schemeClr val="bg1"/>
                </a:solidFill>
                <a:cs typeface="+mn-ea"/>
                <a:sym typeface="+mn-lt"/>
              </a:rPr>
              <a:t>，故可推測台灣人對於日本拉麵有極高的品嚐意願。</a:t>
            </a:r>
            <a:endParaRPr kumimoji="0" lang="zh-CN" altLang="en-US" sz="120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Rectangle 30"/>
          <p:cNvSpPr/>
          <p:nvPr/>
        </p:nvSpPr>
        <p:spPr>
          <a:xfrm>
            <a:off x="83955" y="1662371"/>
            <a:ext cx="3222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u"/>
              <a:defRPr/>
            </a:pPr>
            <a:r>
              <a:rPr lang="en-US" altLang="zh-TW" spc="300" dirty="0">
                <a:solidFill>
                  <a:schemeClr val="bg1"/>
                </a:solidFill>
                <a:cs typeface="+mn-ea"/>
                <a:sym typeface="+mn-lt"/>
              </a:rPr>
              <a:t>LDA</a:t>
            </a:r>
            <a:r>
              <a:rPr lang="zh-TW" altLang="en-US" spc="300" dirty="0">
                <a:solidFill>
                  <a:schemeClr val="bg1"/>
                </a:solidFill>
                <a:cs typeface="+mn-ea"/>
                <a:sym typeface="+mn-lt"/>
              </a:rPr>
              <a:t>主題模型分析結果</a:t>
            </a:r>
            <a:endParaRPr kumimoji="0" lang="zh-CN" altLang="en-US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5775" y="341630"/>
            <a:ext cx="3007995" cy="584835"/>
            <a:chOff x="449" y="398"/>
            <a:chExt cx="4737" cy="921"/>
          </a:xfrm>
        </p:grpSpPr>
        <p:grpSp>
          <p:nvGrpSpPr>
            <p:cNvPr id="4" name="组合 3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669" y="398"/>
              <a:ext cx="3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zh-CN" altLang="en-US" sz="3200" dirty="0">
                  <a:latin typeface="+mn-lt"/>
                  <a:ea typeface="+mn-ea"/>
                  <a:sym typeface="+mn-lt"/>
                </a:rPr>
                <a:t>結論</a:t>
              </a: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5D3C6E7-8D2B-4D8F-9ADD-C9563CF7C57D}"/>
              </a:ext>
            </a:extLst>
          </p:cNvPr>
          <p:cNvSpPr txBox="1"/>
          <p:nvPr/>
        </p:nvSpPr>
        <p:spPr>
          <a:xfrm>
            <a:off x="1280159" y="1061037"/>
            <a:ext cx="776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zh-TW" sz="1800" dirty="0">
                <a:solidFill>
                  <a:schemeClr val="bg1"/>
                </a:solidFill>
                <a:effectLst/>
                <a:ea typeface="微軟正黑體" panose="020B0604030504040204" pitchFamily="34" charset="-120"/>
                <a:cs typeface="微軟正黑體" panose="020B0604030504040204" pitchFamily="34" charset="-120"/>
              </a:rPr>
              <a:t>我們好奇台灣人瘋往日本旅行的原因，究竟是哪個景點吸引人們朝聖呢？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3F6C6435-A4E8-4EE6-A550-7FD3CE3B6866}"/>
              </a:ext>
            </a:extLst>
          </p:cNvPr>
          <p:cNvSpPr/>
          <p:nvPr/>
        </p:nvSpPr>
        <p:spPr>
          <a:xfrm>
            <a:off x="7562469" y="1612576"/>
            <a:ext cx="3700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u"/>
              <a:defRPr/>
            </a:pPr>
            <a:r>
              <a:rPr lang="zh-TW" altLang="en-US" spc="300" dirty="0">
                <a:solidFill>
                  <a:schemeClr val="bg1"/>
                </a:solidFill>
                <a:cs typeface="+mn-ea"/>
                <a:sym typeface="+mn-lt"/>
              </a:rPr>
              <a:t>由</a:t>
            </a:r>
            <a:r>
              <a:rPr lang="en-US" altLang="zh-TW" spc="300" dirty="0" err="1">
                <a:solidFill>
                  <a:schemeClr val="bg1"/>
                </a:solidFill>
                <a:cs typeface="+mn-ea"/>
                <a:sym typeface="+mn-lt"/>
              </a:rPr>
              <a:t>PTT_JapanTravel</a:t>
            </a:r>
            <a:r>
              <a:rPr lang="zh-TW" altLang="en-US" spc="300" dirty="0">
                <a:solidFill>
                  <a:schemeClr val="bg1"/>
                </a:solidFill>
                <a:cs typeface="+mn-ea"/>
                <a:sym typeface="+mn-lt"/>
              </a:rPr>
              <a:t>版之社會網路圖結果</a:t>
            </a:r>
            <a:endParaRPr kumimoji="0" lang="zh-CN" altLang="en-US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E582FA8D-61B2-4BFA-8F9A-5093EDE2EE69}"/>
              </a:ext>
            </a:extLst>
          </p:cNvPr>
          <p:cNvSpPr/>
          <p:nvPr/>
        </p:nvSpPr>
        <p:spPr>
          <a:xfrm>
            <a:off x="7663514" y="2310776"/>
            <a:ext cx="4155506" cy="1336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1050" spc="300" dirty="0">
                <a:solidFill>
                  <a:schemeClr val="bg1"/>
                </a:solidFill>
                <a:cs typeface="+mn-ea"/>
                <a:sym typeface="+mn-lt"/>
              </a:rPr>
              <a:t>查找日本旅遊經驗的熱門文章，可以搜尋帳號</a:t>
            </a:r>
            <a:r>
              <a:rPr lang="en-US" altLang="zh-TW" sz="1050" spc="300" dirty="0">
                <a:solidFill>
                  <a:schemeClr val="bg1"/>
                </a:solidFill>
                <a:cs typeface="+mn-ea"/>
                <a:sym typeface="+mn-lt"/>
              </a:rPr>
              <a:t>ID</a:t>
            </a:r>
            <a:r>
              <a:rPr lang="zh-TW" altLang="en-US" sz="1050" spc="300" dirty="0">
                <a:solidFill>
                  <a:schemeClr val="bg1"/>
                </a:solidFill>
                <a:cs typeface="+mn-ea"/>
                <a:sym typeface="+mn-lt"/>
              </a:rPr>
              <a:t>為「</a:t>
            </a:r>
            <a:r>
              <a:rPr lang="en-US" altLang="zh-TW" sz="1050" spc="300" dirty="0">
                <a:solidFill>
                  <a:schemeClr val="bg1"/>
                </a:solidFill>
                <a:cs typeface="+mn-ea"/>
                <a:sym typeface="+mn-lt"/>
              </a:rPr>
              <a:t>Ic85301</a:t>
            </a:r>
            <a:r>
              <a:rPr lang="zh-TW" altLang="en-US" sz="1050" spc="300" dirty="0">
                <a:solidFill>
                  <a:schemeClr val="bg1"/>
                </a:solidFill>
                <a:cs typeface="+mn-ea"/>
                <a:sym typeface="+mn-lt"/>
              </a:rPr>
              <a:t>」與「</a:t>
            </a:r>
            <a:r>
              <a:rPr lang="en-US" altLang="zh-TW" sz="1050" spc="300" dirty="0" err="1">
                <a:solidFill>
                  <a:schemeClr val="bg1"/>
                </a:solidFill>
                <a:cs typeface="+mn-ea"/>
                <a:sym typeface="+mn-lt"/>
              </a:rPr>
              <a:t>laechan</a:t>
            </a:r>
            <a:r>
              <a:rPr lang="zh-TW" altLang="en-US" sz="1050" spc="300" dirty="0">
                <a:solidFill>
                  <a:schemeClr val="bg1"/>
                </a:solidFill>
                <a:cs typeface="+mn-ea"/>
                <a:sym typeface="+mn-lt"/>
              </a:rPr>
              <a:t>」」等版內核心人物，該文與留言者互動關係高，故搜尋其文章可獲取較多旅遊攻略資訊。</a:t>
            </a:r>
            <a:endParaRPr kumimoji="0" lang="zh-CN" altLang="en-US" sz="105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8" name="组合 16">
            <a:extLst>
              <a:ext uri="{FF2B5EF4-FFF2-40B4-BE49-F238E27FC236}">
                <a16:creationId xmlns:a16="http://schemas.microsoft.com/office/drawing/2014/main" id="{42470CF7-1491-417E-B65C-7036BE11EC66}"/>
              </a:ext>
            </a:extLst>
          </p:cNvPr>
          <p:cNvGrpSpPr/>
          <p:nvPr/>
        </p:nvGrpSpPr>
        <p:grpSpPr>
          <a:xfrm>
            <a:off x="1371506" y="5521472"/>
            <a:ext cx="3266532" cy="584835"/>
            <a:chOff x="449" y="398"/>
            <a:chExt cx="4737" cy="921"/>
          </a:xfrm>
        </p:grpSpPr>
        <p:grpSp>
          <p:nvGrpSpPr>
            <p:cNvPr id="29" name="组合 3">
              <a:extLst>
                <a:ext uri="{FF2B5EF4-FFF2-40B4-BE49-F238E27FC236}">
                  <a16:creationId xmlns:a16="http://schemas.microsoft.com/office/drawing/2014/main" id="{7D2A6D87-FE70-4B7C-B1A1-6A5CE60FC0FC}"/>
                </a:ext>
              </a:extLst>
            </p:cNvPr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35" name="椭圆 4">
                <a:extLst>
                  <a:ext uri="{FF2B5EF4-FFF2-40B4-BE49-F238E27FC236}">
                    <a16:creationId xmlns:a16="http://schemas.microsoft.com/office/drawing/2014/main" id="{B28A68F0-A4E2-485F-9CF6-7C2D8A91DBED}"/>
                  </a:ext>
                </a:extLst>
              </p:cNvPr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椭圆 5">
                <a:extLst>
                  <a:ext uri="{FF2B5EF4-FFF2-40B4-BE49-F238E27FC236}">
                    <a16:creationId xmlns:a16="http://schemas.microsoft.com/office/drawing/2014/main" id="{A59C3EED-DD41-4362-8291-AB6F07E00440}"/>
                  </a:ext>
                </a:extLst>
              </p:cNvPr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椭圆 13">
                <a:extLst>
                  <a:ext uri="{FF2B5EF4-FFF2-40B4-BE49-F238E27FC236}">
                    <a16:creationId xmlns:a16="http://schemas.microsoft.com/office/drawing/2014/main" id="{FB3ADA23-6B9D-46B1-8E19-4241B8D2B1B9}"/>
                  </a:ext>
                </a:extLst>
              </p:cNvPr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8" name="椭圆 14">
                <a:extLst>
                  <a:ext uri="{FF2B5EF4-FFF2-40B4-BE49-F238E27FC236}">
                    <a16:creationId xmlns:a16="http://schemas.microsoft.com/office/drawing/2014/main" id="{677FEF3D-CD5D-480C-B024-78BB247CFB65}"/>
                  </a:ext>
                </a:extLst>
              </p:cNvPr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文本框 15">
              <a:extLst>
                <a:ext uri="{FF2B5EF4-FFF2-40B4-BE49-F238E27FC236}">
                  <a16:creationId xmlns:a16="http://schemas.microsoft.com/office/drawing/2014/main" id="{6C6F8B38-621C-4551-81CC-F9CE82215A93}"/>
                </a:ext>
              </a:extLst>
            </p:cNvPr>
            <p:cNvSpPr txBox="1"/>
            <p:nvPr/>
          </p:nvSpPr>
          <p:spPr>
            <a:xfrm>
              <a:off x="1669" y="398"/>
              <a:ext cx="3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zh-TW" altLang="en-US" sz="32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rPr>
                <a:t>討論</a:t>
              </a:r>
              <a:endParaRPr lang="zh-CN" altLang="en-US" sz="3200" dirty="0">
                <a:solidFill>
                  <a:schemeClr val="bg1"/>
                </a:solidFill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39" name="Rectangle 29">
            <a:extLst>
              <a:ext uri="{FF2B5EF4-FFF2-40B4-BE49-F238E27FC236}">
                <a16:creationId xmlns:a16="http://schemas.microsoft.com/office/drawing/2014/main" id="{D6275D76-199C-4B70-A860-2854638B283A}"/>
              </a:ext>
            </a:extLst>
          </p:cNvPr>
          <p:cNvSpPr/>
          <p:nvPr/>
        </p:nvSpPr>
        <p:spPr>
          <a:xfrm>
            <a:off x="4777132" y="5069075"/>
            <a:ext cx="6578373" cy="1513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1200" spc="300" dirty="0">
                <a:solidFill>
                  <a:schemeClr val="bg1"/>
                </a:solidFill>
                <a:cs typeface="+mn-ea"/>
                <a:sym typeface="+mn-lt"/>
              </a:rPr>
              <a:t>未來臺灣旅行社或是相關單位在推行日本行程時，能夠以櫻花盛開的時間為基準，並安排拉麵、溫泉、迪士尼作為餐點的選擇。</a:t>
            </a:r>
            <a:endParaRPr lang="en-US" altLang="zh-TW" sz="12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28600" lvl="0" indent="-2286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TW" altLang="en-US" sz="1200" b="1" spc="300" dirty="0">
                <a:solidFill>
                  <a:srgbClr val="FFFF00"/>
                </a:solidFill>
                <a:cs typeface="+mn-ea"/>
                <a:sym typeface="+mn-lt"/>
              </a:rPr>
              <a:t>由</a:t>
            </a:r>
            <a:r>
              <a:rPr lang="en-US" altLang="zh-TW" sz="1200" b="1" spc="300" dirty="0" err="1">
                <a:solidFill>
                  <a:srgbClr val="FFFF00"/>
                </a:solidFill>
                <a:cs typeface="+mn-ea"/>
                <a:sym typeface="+mn-lt"/>
              </a:rPr>
              <a:t>PTT_JapanTravel</a:t>
            </a:r>
            <a:r>
              <a:rPr lang="zh-TW" altLang="en-US" sz="1200" b="1" spc="300" dirty="0">
                <a:solidFill>
                  <a:srgbClr val="FFFF00"/>
                </a:solidFill>
                <a:cs typeface="+mn-ea"/>
                <a:sym typeface="+mn-lt"/>
              </a:rPr>
              <a:t>版之社會網路圖</a:t>
            </a:r>
            <a:r>
              <a:rPr lang="zh-TW" altLang="en-US" sz="1200" spc="300" dirty="0">
                <a:solidFill>
                  <a:schemeClr val="bg1"/>
                </a:solidFill>
                <a:cs typeface="+mn-ea"/>
                <a:sym typeface="+mn-lt"/>
              </a:rPr>
              <a:t>，可以發現日本熱門文章會圍繞在特定的帳號，原因與互動有較高的關係。</a:t>
            </a:r>
            <a:endParaRPr lang="en-US" altLang="zh-TW" sz="12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  <p:bldP spid="23" grpId="0"/>
      <p:bldP spid="26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摄图网_400789432"/>
          <p:cNvPicPr>
            <a:picLocks noChangeAspect="1"/>
          </p:cNvPicPr>
          <p:nvPr/>
        </p:nvPicPr>
        <p:blipFill>
          <a:blip r:embed="rId3" cstate="email">
            <a:lum bright="-6000"/>
          </a:blip>
          <a:srcRect/>
          <a:stretch>
            <a:fillRect/>
          </a:stretch>
        </p:blipFill>
        <p:spPr>
          <a:xfrm>
            <a:off x="10191115" y="-1214755"/>
            <a:ext cx="3005455" cy="2978150"/>
          </a:xfrm>
          <a:prstGeom prst="ellipse">
            <a:avLst/>
          </a:prstGeom>
        </p:spPr>
      </p:pic>
      <p:pic>
        <p:nvPicPr>
          <p:cNvPr id="3" name="图片 2" descr="摄图网_400789432"/>
          <p:cNvPicPr>
            <a:picLocks noChangeAspect="1"/>
          </p:cNvPicPr>
          <p:nvPr/>
        </p:nvPicPr>
        <p:blipFill>
          <a:blip r:embed="rId4" cstate="email">
            <a:lum bright="-6000"/>
          </a:blip>
          <a:srcRect/>
          <a:stretch>
            <a:fillRect/>
          </a:stretch>
        </p:blipFill>
        <p:spPr>
          <a:xfrm>
            <a:off x="749935" y="4787900"/>
            <a:ext cx="1100455" cy="1106170"/>
          </a:xfrm>
          <a:prstGeom prst="ellipse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9406863" y="5173238"/>
            <a:ext cx="322730" cy="32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435668" y="883416"/>
            <a:ext cx="119509" cy="1195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478936" y="5249438"/>
            <a:ext cx="170330" cy="170330"/>
          </a:xfrm>
          <a:prstGeom prst="ellipse">
            <a:avLst/>
          </a:prstGeom>
          <a:solidFill>
            <a:srgbClr val="48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1511394" y="5173238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511394" y="5533693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511394" y="5898687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84569" y="940850"/>
            <a:ext cx="4822861" cy="4822861"/>
          </a:xfrm>
          <a:prstGeom prst="ellipse">
            <a:avLst/>
          </a:prstGeom>
          <a:solidFill>
            <a:srgbClr val="0E4B7A">
              <a:alpha val="40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27844" y="556455"/>
            <a:ext cx="5536310" cy="5536310"/>
          </a:xfrm>
          <a:prstGeom prst="ellipse">
            <a:avLst/>
          </a:prstGeom>
          <a:noFill/>
          <a:ln w="3175">
            <a:solidFill>
              <a:srgbClr val="0E4B7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358878" y="4192050"/>
            <a:ext cx="322730" cy="3227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430951" y="4268250"/>
            <a:ext cx="170330" cy="170330"/>
          </a:xfrm>
          <a:prstGeom prst="ellipse">
            <a:avLst/>
          </a:prstGeom>
          <a:solidFill>
            <a:srgbClr val="0E4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133909" y="691184"/>
            <a:ext cx="217150" cy="2171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194145" y="746046"/>
            <a:ext cx="114607" cy="114607"/>
          </a:xfrm>
          <a:prstGeom prst="ellipse">
            <a:avLst/>
          </a:prstGeom>
          <a:solidFill>
            <a:srgbClr val="48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644229" y="832648"/>
            <a:ext cx="80680" cy="806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624692" y="1843779"/>
            <a:ext cx="104181" cy="104181"/>
          </a:xfrm>
          <a:prstGeom prst="ellipse">
            <a:avLst/>
          </a:prstGeom>
          <a:solidFill>
            <a:srgbClr val="48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174285" y="5109010"/>
            <a:ext cx="140428" cy="140428"/>
            <a:chOff x="9572355" y="5049973"/>
            <a:chExt cx="322730" cy="322730"/>
          </a:xfrm>
        </p:grpSpPr>
        <p:sp>
          <p:nvSpPr>
            <p:cNvPr id="37" name="椭圆 36"/>
            <p:cNvSpPr/>
            <p:nvPr/>
          </p:nvSpPr>
          <p:spPr>
            <a:xfrm>
              <a:off x="9572355" y="5049973"/>
              <a:ext cx="322730" cy="3227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9644428" y="5126173"/>
              <a:ext cx="170330" cy="170330"/>
            </a:xfrm>
            <a:prstGeom prst="ellipse">
              <a:avLst/>
            </a:prstGeom>
            <a:solidFill>
              <a:srgbClr val="48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45731" y="5276642"/>
            <a:ext cx="157238" cy="157238"/>
            <a:chOff x="2579606" y="4476642"/>
            <a:chExt cx="322730" cy="322730"/>
          </a:xfrm>
        </p:grpSpPr>
        <p:sp>
          <p:nvSpPr>
            <p:cNvPr id="40" name="椭圆 39"/>
            <p:cNvSpPr/>
            <p:nvPr/>
          </p:nvSpPr>
          <p:spPr>
            <a:xfrm>
              <a:off x="2579606" y="4476642"/>
              <a:ext cx="322730" cy="3227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651679" y="4552842"/>
              <a:ext cx="170330" cy="170330"/>
            </a:xfrm>
            <a:prstGeom prst="ellipse">
              <a:avLst/>
            </a:prstGeom>
            <a:solidFill>
              <a:srgbClr val="0E4B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6" name="椭圆 45"/>
          <p:cNvSpPr/>
          <p:nvPr/>
        </p:nvSpPr>
        <p:spPr>
          <a:xfrm>
            <a:off x="2146231" y="-561629"/>
            <a:ext cx="7827818" cy="7827818"/>
          </a:xfrm>
          <a:prstGeom prst="ellipse">
            <a:avLst/>
          </a:prstGeom>
          <a:noFill/>
          <a:ln w="3175">
            <a:solidFill>
              <a:srgbClr val="0E4B7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8" name="图片 47" descr="图片包含 就坐&#10;&#10;描述已自动生成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570247" y="730353"/>
            <a:ext cx="5010676" cy="50106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812650" y="1920999"/>
            <a:ext cx="4661568" cy="243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TW" altLang="en-US" sz="5400" spc="-130" dirty="0">
                <a:solidFill>
                  <a:schemeClr val="bg1"/>
                </a:solidFill>
                <a:latin typeface="印品粗朗体" panose="02000000000000000000" pitchFamily="2" charset="-122"/>
                <a:ea typeface="印品粗朗体" panose="02000000000000000000" pitchFamily="2" charset="-122"/>
                <a:cs typeface="+mn-ea"/>
                <a:sym typeface="+mn-lt"/>
              </a:rPr>
              <a:t>謝謝聆聽</a:t>
            </a:r>
            <a:endParaRPr lang="en-US" altLang="zh-TW" sz="5400" spc="-130" dirty="0">
              <a:solidFill>
                <a:schemeClr val="bg1"/>
              </a:solidFill>
              <a:latin typeface="印品粗朗体" panose="02000000000000000000" pitchFamily="2" charset="-122"/>
              <a:ea typeface="印品粗朗体" panose="02000000000000000000" pitchFamily="2" charset="-122"/>
              <a:cs typeface="+mn-ea"/>
              <a:sym typeface="+mn-lt"/>
            </a:endParaRPr>
          </a:p>
          <a:p>
            <a:pPr algn="dist">
              <a:lnSpc>
                <a:spcPct val="150000"/>
              </a:lnSpc>
            </a:pPr>
            <a:r>
              <a:rPr lang="zh-TW" altLang="en-US" sz="5400" spc="-130" dirty="0">
                <a:solidFill>
                  <a:schemeClr val="bg1"/>
                </a:solidFill>
                <a:latin typeface="印品粗朗体" panose="02000000000000000000" pitchFamily="2" charset="-122"/>
                <a:ea typeface="印品粗朗体" panose="02000000000000000000" pitchFamily="2" charset="-122"/>
                <a:cs typeface="+mn-ea"/>
                <a:sym typeface="+mn-lt"/>
              </a:rPr>
              <a:t>敬請指教</a:t>
            </a:r>
            <a:endParaRPr lang="zh-CN" altLang="en-US" sz="5400" spc="-130" dirty="0">
              <a:solidFill>
                <a:schemeClr val="bg1"/>
              </a:solidFill>
              <a:latin typeface="印品粗朗体" panose="02000000000000000000" pitchFamily="2" charset="-122"/>
              <a:ea typeface="印品粗朗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20" grpId="0" bldLvl="0" animBg="1"/>
      <p:bldP spid="21" grpId="0" bldLvl="0" animBg="1"/>
      <p:bldP spid="22" grpId="0" bldLvl="0" animBg="1"/>
      <p:bldP spid="24" grpId="0" bldLvl="0" animBg="1"/>
      <p:bldP spid="27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5" grpId="0" bldLvl="0" animBg="1"/>
      <p:bldP spid="36" grpId="0" bldLvl="0" animBg="1"/>
      <p:bldP spid="46" grpId="0" bldLvl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46300" y="-561340"/>
            <a:ext cx="7827645" cy="7827645"/>
            <a:chOff x="3380" y="-884"/>
            <a:chExt cx="12327" cy="12327"/>
          </a:xfrm>
        </p:grpSpPr>
        <p:sp>
          <p:nvSpPr>
            <p:cNvPr id="13" name="椭圆 12"/>
            <p:cNvSpPr/>
            <p:nvPr/>
          </p:nvSpPr>
          <p:spPr>
            <a:xfrm>
              <a:off x="11710" y="1391"/>
              <a:ext cx="188" cy="1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241" y="876"/>
              <a:ext cx="8719" cy="8719"/>
            </a:xfrm>
            <a:prstGeom prst="ellipse">
              <a:avLst/>
            </a:prstGeom>
            <a:noFill/>
            <a:ln w="3175">
              <a:solidFill>
                <a:srgbClr val="0E4B7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006" y="5949"/>
              <a:ext cx="508" cy="5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119" y="6069"/>
              <a:ext cx="268" cy="268"/>
            </a:xfrm>
            <a:prstGeom prst="ellipse">
              <a:avLst/>
            </a:prstGeom>
            <a:solidFill>
              <a:srgbClr val="0E4B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1235" y="1088"/>
              <a:ext cx="342" cy="3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1329" y="1175"/>
              <a:ext cx="180" cy="180"/>
            </a:xfrm>
            <a:prstGeom prst="ellipse">
              <a:avLst/>
            </a:prstGeom>
            <a:solidFill>
              <a:srgbClr val="48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5157" y="2904"/>
              <a:ext cx="164" cy="164"/>
            </a:xfrm>
            <a:prstGeom prst="ellipse">
              <a:avLst/>
            </a:prstGeom>
            <a:solidFill>
              <a:srgbClr val="48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4448" y="8046"/>
              <a:ext cx="221" cy="221"/>
              <a:chOff x="9572355" y="5049973"/>
              <a:chExt cx="322730" cy="32273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9572355" y="5049973"/>
                <a:ext cx="322730" cy="32273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644428" y="5126173"/>
                <a:ext cx="170330" cy="170330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4639" y="8310"/>
              <a:ext cx="248" cy="248"/>
              <a:chOff x="2579606" y="4476642"/>
              <a:chExt cx="322730" cy="32273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2579606" y="4476642"/>
                <a:ext cx="322730" cy="32273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2651679" y="4552842"/>
                <a:ext cx="170330" cy="170330"/>
              </a:xfrm>
              <a:prstGeom prst="ellipse">
                <a:avLst/>
              </a:prstGeom>
              <a:solidFill>
                <a:srgbClr val="0E4B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3380" y="-884"/>
              <a:ext cx="12327" cy="12327"/>
            </a:xfrm>
            <a:prstGeom prst="ellipse">
              <a:avLst/>
            </a:prstGeom>
            <a:noFill/>
            <a:ln w="3175">
              <a:solidFill>
                <a:srgbClr val="0E4B7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764087" y="2230120"/>
            <a:ext cx="289560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2BA89C"/>
                </a:solidFill>
                <a:cs typeface="+mn-ea"/>
                <a:sym typeface="+mn-lt"/>
              </a:rPr>
              <a:t>PART  01.</a:t>
            </a:r>
          </a:p>
        </p:txBody>
      </p:sp>
      <p:sp>
        <p:nvSpPr>
          <p:cNvPr id="6" name="椭圆 5"/>
          <p:cNvSpPr/>
          <p:nvPr/>
        </p:nvSpPr>
        <p:spPr>
          <a:xfrm>
            <a:off x="9751692" y="1970779"/>
            <a:ext cx="104181" cy="104181"/>
          </a:xfrm>
          <a:prstGeom prst="ellipse">
            <a:avLst/>
          </a:prstGeom>
          <a:solidFill>
            <a:srgbClr val="48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683263" y="3146772"/>
            <a:ext cx="30572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3200" dirty="0">
                <a:solidFill>
                  <a:schemeClr val="bg1"/>
                </a:solidFill>
                <a:cs typeface="+mn-ea"/>
                <a:sym typeface="+mn-lt"/>
              </a:rPr>
              <a:t>動機和分析目的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511394" y="5173238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511394" y="5533693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511394" y="5898687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3" name="图片 42" descr="摄图网_400789432"/>
          <p:cNvPicPr>
            <a:picLocks noChangeAspect="1"/>
          </p:cNvPicPr>
          <p:nvPr/>
        </p:nvPicPr>
        <p:blipFill>
          <a:blip r:embed="rId3" cstate="email">
            <a:lum bright="-6000"/>
          </a:blip>
          <a:srcRect/>
          <a:stretch>
            <a:fillRect/>
          </a:stretch>
        </p:blipFill>
        <p:spPr>
          <a:xfrm>
            <a:off x="3698240" y="1383030"/>
            <a:ext cx="590550" cy="565150"/>
          </a:xfrm>
          <a:prstGeom prst="ellipse">
            <a:avLst/>
          </a:prstGeom>
        </p:spPr>
      </p:pic>
      <p:pic>
        <p:nvPicPr>
          <p:cNvPr id="74" name="图片 73" descr="摄图网_400789432"/>
          <p:cNvPicPr>
            <a:picLocks noChangeAspect="1"/>
          </p:cNvPicPr>
          <p:nvPr/>
        </p:nvPicPr>
        <p:blipFill>
          <a:blip r:embed="rId4" cstate="email">
            <a:lum bright="-6000"/>
          </a:blip>
          <a:srcRect/>
          <a:stretch>
            <a:fillRect/>
          </a:stretch>
        </p:blipFill>
        <p:spPr>
          <a:xfrm>
            <a:off x="8987155" y="4728845"/>
            <a:ext cx="986790" cy="993140"/>
          </a:xfrm>
          <a:prstGeom prst="ellipse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9465945" y="4321175"/>
            <a:ext cx="92075" cy="806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A94B03C4-A2BF-4EA8-B146-72FBEBFDF8F3}"/>
              </a:ext>
            </a:extLst>
          </p:cNvPr>
          <p:cNvSpPr txBox="1"/>
          <p:nvPr/>
        </p:nvSpPr>
        <p:spPr>
          <a:xfrm>
            <a:off x="5186253" y="3894285"/>
            <a:ext cx="1993483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議題發想動機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分析目的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使用平台</a:t>
            </a:r>
            <a:endParaRPr lang="en-US" altLang="zh-CN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indow dir="ver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ldLvl="0" animBg="1"/>
      <p:bldP spid="21" grpId="0" bldLvl="0" animBg="1"/>
      <p:bldP spid="22" grpId="0" bldLvl="0" animBg="1"/>
      <p:bldP spid="1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摄图网_400789432"/>
          <p:cNvPicPr>
            <a:picLocks noChangeAspect="1"/>
          </p:cNvPicPr>
          <p:nvPr/>
        </p:nvPicPr>
        <p:blipFill>
          <a:blip r:embed="rId3" cstate="email">
            <a:lum bright="-6000"/>
          </a:blip>
          <a:srcRect/>
          <a:stretch>
            <a:fillRect/>
          </a:stretch>
        </p:blipFill>
        <p:spPr>
          <a:xfrm>
            <a:off x="4306299" y="2024971"/>
            <a:ext cx="776605" cy="744220"/>
          </a:xfrm>
          <a:prstGeom prst="ellipse">
            <a:avLst/>
          </a:prstGeom>
        </p:spPr>
      </p:pic>
      <p:pic>
        <p:nvPicPr>
          <p:cNvPr id="28" name="图片 27" descr="摄图网_400789432"/>
          <p:cNvPicPr>
            <a:picLocks noChangeAspect="1"/>
          </p:cNvPicPr>
          <p:nvPr/>
        </p:nvPicPr>
        <p:blipFill>
          <a:blip r:embed="rId4" cstate="email">
            <a:lum bright="-6000"/>
          </a:blip>
          <a:srcRect/>
          <a:stretch>
            <a:fillRect/>
          </a:stretch>
        </p:blipFill>
        <p:spPr>
          <a:xfrm>
            <a:off x="234824" y="2092170"/>
            <a:ext cx="817880" cy="809625"/>
          </a:xfrm>
          <a:prstGeom prst="ellipse">
            <a:avLst/>
          </a:prstGeom>
        </p:spPr>
      </p:pic>
      <p:sp>
        <p:nvSpPr>
          <p:cNvPr id="36" name="Freeform 11"/>
          <p:cNvSpPr/>
          <p:nvPr/>
        </p:nvSpPr>
        <p:spPr bwMode="auto">
          <a:xfrm>
            <a:off x="-914400" y="4998720"/>
            <a:ext cx="7750175" cy="1496695"/>
          </a:xfrm>
          <a:prstGeom prst="parallelogram">
            <a:avLst>
              <a:gd name="adj" fmla="val 37302"/>
            </a:avLst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Text Placeholder 2"/>
          <p:cNvSpPr txBox="1"/>
          <p:nvPr/>
        </p:nvSpPr>
        <p:spPr>
          <a:xfrm>
            <a:off x="519104" y="5053903"/>
            <a:ext cx="5746880" cy="1276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zh-TW" altLang="en-US" sz="2000" b="1" i="1" dirty="0">
                <a:solidFill>
                  <a:schemeClr val="bg1"/>
                </a:solidFill>
                <a:cs typeface="+mn-ea"/>
                <a:sym typeface="+mn-lt"/>
              </a:rPr>
              <a:t>使用平台</a:t>
            </a:r>
            <a:r>
              <a:rPr lang="en-US" altLang="zh-TW" sz="2000" b="1" i="1" dirty="0">
                <a:solidFill>
                  <a:schemeClr val="bg1"/>
                </a:solidFill>
                <a:cs typeface="+mn-ea"/>
                <a:sym typeface="+mn-lt"/>
              </a:rPr>
              <a:t>:</a:t>
            </a:r>
            <a:r>
              <a:rPr lang="zh-TW" altLang="en-US" sz="2000" b="1" i="1" dirty="0">
                <a:solidFill>
                  <a:schemeClr val="bg1"/>
                </a:solidFill>
                <a:cs typeface="+mn-ea"/>
                <a:sym typeface="+mn-lt"/>
              </a:rPr>
              <a:t>文字探勘工作流程平台</a:t>
            </a:r>
          </a:p>
        </p:txBody>
      </p:sp>
      <p:sp>
        <p:nvSpPr>
          <p:cNvPr id="8" name="Rectangle 30"/>
          <p:cNvSpPr/>
          <p:nvPr/>
        </p:nvSpPr>
        <p:spPr>
          <a:xfrm>
            <a:off x="1208386" y="1873678"/>
            <a:ext cx="1748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議題發想動機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8" name="Rectangle 29"/>
          <p:cNvSpPr/>
          <p:nvPr/>
        </p:nvSpPr>
        <p:spPr>
          <a:xfrm>
            <a:off x="5316293" y="2313929"/>
            <a:ext cx="2099491" cy="2316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規劃行程需要蒐集很多旅遊部落客或鄉民的經驗分享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由鄉民分享相關文章分析，得到關於日本旅遊資訊。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Rectangle 30"/>
          <p:cNvSpPr/>
          <p:nvPr/>
        </p:nvSpPr>
        <p:spPr>
          <a:xfrm>
            <a:off x="5335386" y="1852693"/>
            <a:ext cx="1748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分析目的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52386" y="230351"/>
            <a:ext cx="7105650" cy="1053532"/>
            <a:chOff x="449" y="450"/>
            <a:chExt cx="5088" cy="1334"/>
          </a:xfrm>
        </p:grpSpPr>
        <p:grpSp>
          <p:nvGrpSpPr>
            <p:cNvPr id="9" name="组合 8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477" y="576"/>
              <a:ext cx="4060" cy="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2BA89C"/>
                  </a:solidFill>
                  <a:cs typeface="+mn-ea"/>
                  <a:sym typeface="+mn-lt"/>
                </a:rPr>
                <a:t>主題：「疫情解封後台人出國</a:t>
              </a:r>
              <a:endParaRPr lang="en-US" altLang="zh-TW" sz="2800" b="1" dirty="0">
                <a:solidFill>
                  <a:srgbClr val="2BA89C"/>
                </a:solidFill>
                <a:cs typeface="+mn-ea"/>
                <a:sym typeface="+mn-lt"/>
              </a:endParaRPr>
            </a:p>
            <a:p>
              <a:r>
                <a:rPr lang="zh-TW" altLang="en-US" sz="2800" b="1" dirty="0">
                  <a:solidFill>
                    <a:srgbClr val="2BA89C"/>
                  </a:solidFill>
                  <a:cs typeface="+mn-ea"/>
                  <a:sym typeface="+mn-lt"/>
                </a:rPr>
                <a:t>首選日本，最愛景點大公開」</a:t>
              </a:r>
              <a:endParaRPr lang="zh-CN" altLang="en-US" sz="2800" b="1" dirty="0">
                <a:solidFill>
                  <a:srgbClr val="2BA89C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26" name="Picture 2" descr="網友熱議9大出國旅遊地點 網路聲量排行（圖／Social Lab社群實驗室提供）">
            <a:extLst>
              <a:ext uri="{FF2B5EF4-FFF2-40B4-BE49-F238E27FC236}">
                <a16:creationId xmlns:a16="http://schemas.microsoft.com/office/drawing/2014/main" id="{11F4CD0A-2053-4272-80A0-16278EB0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197320"/>
            <a:ext cx="4512601" cy="323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FACF7E-AF31-49C7-9571-8F8BFA579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3523214"/>
            <a:ext cx="4549899" cy="3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9">
            <a:extLst>
              <a:ext uri="{FF2B5EF4-FFF2-40B4-BE49-F238E27FC236}">
                <a16:creationId xmlns:a16="http://schemas.microsoft.com/office/drawing/2014/main" id="{73EF683D-DD62-4111-8F4A-A63BA78A1390}"/>
              </a:ext>
            </a:extLst>
          </p:cNvPr>
          <p:cNvSpPr/>
          <p:nvPr/>
        </p:nvSpPr>
        <p:spPr>
          <a:xfrm>
            <a:off x="1287249" y="2328971"/>
            <a:ext cx="2344469" cy="268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去年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月開放出境後，累積兩年一系之間大爆發，台人出國首選國家就屬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日本。</a:t>
            </a:r>
            <a:endParaRPr lang="en-US" altLang="zh-TW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PTT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討論熱度最高的景點文章，了解鄉民最喜歡的旅遊聖地。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7000" decel="4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  <p:bldP spid="8" grpId="0"/>
      <p:bldP spid="38" grpId="0"/>
      <p:bldP spid="39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85775" y="313055"/>
            <a:ext cx="4457853" cy="646430"/>
            <a:chOff x="449" y="353"/>
            <a:chExt cx="4659" cy="1018"/>
          </a:xfrm>
        </p:grpSpPr>
        <p:grpSp>
          <p:nvGrpSpPr>
            <p:cNvPr id="8" name="组合 7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591" y="353"/>
              <a:ext cx="351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zh-TW" altLang="en-US" sz="3600" dirty="0">
                  <a:latin typeface="+mn-lt"/>
                  <a:ea typeface="+mn-ea"/>
                  <a:sym typeface="+mn-lt"/>
                </a:rPr>
                <a:t>資料集描述</a:t>
              </a:r>
              <a:endParaRPr lang="zh-CN" altLang="en-US" sz="3600" dirty="0"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34101" y="2215691"/>
            <a:ext cx="10504869" cy="1745487"/>
            <a:chOff x="2370" y="3890"/>
            <a:chExt cx="15029" cy="2497"/>
          </a:xfrm>
        </p:grpSpPr>
        <p:grpSp>
          <p:nvGrpSpPr>
            <p:cNvPr id="53" name="Group 6"/>
            <p:cNvGrpSpPr/>
            <p:nvPr/>
          </p:nvGrpSpPr>
          <p:grpSpPr>
            <a:xfrm>
              <a:off x="6280" y="3891"/>
              <a:ext cx="3027" cy="2496"/>
              <a:chOff x="4436615" y="2300329"/>
              <a:chExt cx="1451329" cy="1197043"/>
            </a:xfrm>
          </p:grpSpPr>
          <p:sp>
            <p:nvSpPr>
              <p:cNvPr id="54" name="Rounded Rectangle 2"/>
              <p:cNvSpPr/>
              <p:nvPr/>
            </p:nvSpPr>
            <p:spPr>
              <a:xfrm>
                <a:off x="4436615" y="2300329"/>
                <a:ext cx="1451329" cy="1197043"/>
              </a:xfrm>
              <a:prstGeom prst="roundRect">
                <a:avLst>
                  <a:gd name="adj" fmla="val 10000"/>
                </a:avLst>
              </a:prstGeom>
              <a:gradFill>
                <a:gsLst>
                  <a:gs pos="0">
                    <a:srgbClr val="2BA89C"/>
                  </a:gs>
                  <a:gs pos="83000">
                    <a:srgbClr val="0E4B7A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Freeform 256"/>
              <p:cNvSpPr>
                <a:spLocks noEditPoints="1"/>
              </p:cNvSpPr>
              <p:nvPr/>
            </p:nvSpPr>
            <p:spPr bwMode="auto">
              <a:xfrm>
                <a:off x="4799729" y="2527894"/>
                <a:ext cx="796536" cy="741042"/>
              </a:xfrm>
              <a:custGeom>
                <a:avLst/>
                <a:gdLst>
                  <a:gd name="T0" fmla="*/ 494 w 933"/>
                  <a:gd name="T1" fmla="*/ 8 h 868"/>
                  <a:gd name="T2" fmla="*/ 466 w 933"/>
                  <a:gd name="T3" fmla="*/ 0 h 868"/>
                  <a:gd name="T4" fmla="*/ 439 w 933"/>
                  <a:gd name="T5" fmla="*/ 8 h 868"/>
                  <a:gd name="T6" fmla="*/ 14 w 933"/>
                  <a:gd name="T7" fmla="*/ 431 h 868"/>
                  <a:gd name="T8" fmla="*/ 1 w 933"/>
                  <a:gd name="T9" fmla="*/ 456 h 868"/>
                  <a:gd name="T10" fmla="*/ 4 w 933"/>
                  <a:gd name="T11" fmla="*/ 485 h 868"/>
                  <a:gd name="T12" fmla="*/ 14 w 933"/>
                  <a:gd name="T13" fmla="*/ 501 h 868"/>
                  <a:gd name="T14" fmla="*/ 40 w 933"/>
                  <a:gd name="T15" fmla="*/ 514 h 868"/>
                  <a:gd name="T16" fmla="*/ 68 w 933"/>
                  <a:gd name="T17" fmla="*/ 511 h 868"/>
                  <a:gd name="T18" fmla="*/ 107 w 933"/>
                  <a:gd name="T19" fmla="*/ 478 h 868"/>
                  <a:gd name="T20" fmla="*/ 108 w 933"/>
                  <a:gd name="T21" fmla="*/ 750 h 868"/>
                  <a:gd name="T22" fmla="*/ 118 w 933"/>
                  <a:gd name="T23" fmla="*/ 788 h 868"/>
                  <a:gd name="T24" fmla="*/ 137 w 933"/>
                  <a:gd name="T25" fmla="*/ 820 h 868"/>
                  <a:gd name="T26" fmla="*/ 165 w 933"/>
                  <a:gd name="T27" fmla="*/ 845 h 868"/>
                  <a:gd name="T28" fmla="*/ 199 w 933"/>
                  <a:gd name="T29" fmla="*/ 862 h 868"/>
                  <a:gd name="T30" fmla="*/ 238 w 933"/>
                  <a:gd name="T31" fmla="*/ 868 h 868"/>
                  <a:gd name="T32" fmla="*/ 708 w 933"/>
                  <a:gd name="T33" fmla="*/ 868 h 868"/>
                  <a:gd name="T34" fmla="*/ 746 w 933"/>
                  <a:gd name="T35" fmla="*/ 857 h 868"/>
                  <a:gd name="T36" fmla="*/ 778 w 933"/>
                  <a:gd name="T37" fmla="*/ 838 h 868"/>
                  <a:gd name="T38" fmla="*/ 803 w 933"/>
                  <a:gd name="T39" fmla="*/ 810 h 868"/>
                  <a:gd name="T40" fmla="*/ 820 w 933"/>
                  <a:gd name="T41" fmla="*/ 776 h 868"/>
                  <a:gd name="T42" fmla="*/ 826 w 933"/>
                  <a:gd name="T43" fmla="*/ 737 h 868"/>
                  <a:gd name="T44" fmla="*/ 849 w 933"/>
                  <a:gd name="T45" fmla="*/ 501 h 868"/>
                  <a:gd name="T46" fmla="*/ 874 w 933"/>
                  <a:gd name="T47" fmla="*/ 514 h 868"/>
                  <a:gd name="T48" fmla="*/ 893 w 933"/>
                  <a:gd name="T49" fmla="*/ 514 h 868"/>
                  <a:gd name="T50" fmla="*/ 919 w 933"/>
                  <a:gd name="T51" fmla="*/ 501 h 868"/>
                  <a:gd name="T52" fmla="*/ 929 w 933"/>
                  <a:gd name="T53" fmla="*/ 485 h 868"/>
                  <a:gd name="T54" fmla="*/ 932 w 933"/>
                  <a:gd name="T55" fmla="*/ 456 h 868"/>
                  <a:gd name="T56" fmla="*/ 919 w 933"/>
                  <a:gd name="T57" fmla="*/ 431 h 868"/>
                  <a:gd name="T58" fmla="*/ 760 w 933"/>
                  <a:gd name="T59" fmla="*/ 737 h 868"/>
                  <a:gd name="T60" fmla="*/ 749 w 933"/>
                  <a:gd name="T61" fmla="*/ 773 h 868"/>
                  <a:gd name="T62" fmla="*/ 720 w 933"/>
                  <a:gd name="T63" fmla="*/ 797 h 868"/>
                  <a:gd name="T64" fmla="*/ 238 w 933"/>
                  <a:gd name="T65" fmla="*/ 803 h 868"/>
                  <a:gd name="T66" fmla="*/ 213 w 933"/>
                  <a:gd name="T67" fmla="*/ 797 h 868"/>
                  <a:gd name="T68" fmla="*/ 184 w 933"/>
                  <a:gd name="T69" fmla="*/ 773 h 868"/>
                  <a:gd name="T70" fmla="*/ 173 w 933"/>
                  <a:gd name="T71" fmla="*/ 737 h 868"/>
                  <a:gd name="T72" fmla="*/ 760 w 933"/>
                  <a:gd name="T73" fmla="*/ 413 h 868"/>
                  <a:gd name="T74" fmla="*/ 313 w 933"/>
                  <a:gd name="T75" fmla="*/ 712 h 868"/>
                  <a:gd name="T76" fmla="*/ 318 w 933"/>
                  <a:gd name="T77" fmla="*/ 724 h 868"/>
                  <a:gd name="T78" fmla="*/ 604 w 933"/>
                  <a:gd name="T79" fmla="*/ 729 h 868"/>
                  <a:gd name="T80" fmla="*/ 615 w 933"/>
                  <a:gd name="T81" fmla="*/ 724 h 868"/>
                  <a:gd name="T82" fmla="*/ 620 w 933"/>
                  <a:gd name="T83" fmla="*/ 438 h 868"/>
                  <a:gd name="T84" fmla="*/ 615 w 933"/>
                  <a:gd name="T85" fmla="*/ 426 h 868"/>
                  <a:gd name="T86" fmla="*/ 329 w 933"/>
                  <a:gd name="T87" fmla="*/ 421 h 868"/>
                  <a:gd name="T88" fmla="*/ 318 w 933"/>
                  <a:gd name="T89" fmla="*/ 426 h 868"/>
                  <a:gd name="T90" fmla="*/ 313 w 933"/>
                  <a:gd name="T91" fmla="*/ 438 h 868"/>
                  <a:gd name="T92" fmla="*/ 587 w 933"/>
                  <a:gd name="T93" fmla="*/ 696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3" h="868">
                    <a:moveTo>
                      <a:pt x="501" y="14"/>
                    </a:moveTo>
                    <a:lnTo>
                      <a:pt x="501" y="14"/>
                    </a:lnTo>
                    <a:lnTo>
                      <a:pt x="494" y="8"/>
                    </a:lnTo>
                    <a:lnTo>
                      <a:pt x="485" y="4"/>
                    </a:lnTo>
                    <a:lnTo>
                      <a:pt x="476" y="1"/>
                    </a:lnTo>
                    <a:lnTo>
                      <a:pt x="466" y="0"/>
                    </a:lnTo>
                    <a:lnTo>
                      <a:pt x="457" y="1"/>
                    </a:lnTo>
                    <a:lnTo>
                      <a:pt x="448" y="4"/>
                    </a:lnTo>
                    <a:lnTo>
                      <a:pt x="439" y="8"/>
                    </a:lnTo>
                    <a:lnTo>
                      <a:pt x="432" y="14"/>
                    </a:lnTo>
                    <a:lnTo>
                      <a:pt x="14" y="431"/>
                    </a:lnTo>
                    <a:lnTo>
                      <a:pt x="14" y="431"/>
                    </a:lnTo>
                    <a:lnTo>
                      <a:pt x="8" y="439"/>
                    </a:lnTo>
                    <a:lnTo>
                      <a:pt x="4" y="448"/>
                    </a:lnTo>
                    <a:lnTo>
                      <a:pt x="1" y="456"/>
                    </a:lnTo>
                    <a:lnTo>
                      <a:pt x="0" y="466"/>
                    </a:lnTo>
                    <a:lnTo>
                      <a:pt x="1" y="475"/>
                    </a:lnTo>
                    <a:lnTo>
                      <a:pt x="4" y="485"/>
                    </a:lnTo>
                    <a:lnTo>
                      <a:pt x="8" y="493"/>
                    </a:lnTo>
                    <a:lnTo>
                      <a:pt x="14" y="501"/>
                    </a:lnTo>
                    <a:lnTo>
                      <a:pt x="14" y="501"/>
                    </a:lnTo>
                    <a:lnTo>
                      <a:pt x="23" y="507"/>
                    </a:lnTo>
                    <a:lnTo>
                      <a:pt x="31" y="511"/>
                    </a:lnTo>
                    <a:lnTo>
                      <a:pt x="40" y="514"/>
                    </a:lnTo>
                    <a:lnTo>
                      <a:pt x="49" y="515"/>
                    </a:lnTo>
                    <a:lnTo>
                      <a:pt x="59" y="514"/>
                    </a:lnTo>
                    <a:lnTo>
                      <a:pt x="68" y="511"/>
                    </a:lnTo>
                    <a:lnTo>
                      <a:pt x="77" y="507"/>
                    </a:lnTo>
                    <a:lnTo>
                      <a:pt x="84" y="501"/>
                    </a:lnTo>
                    <a:lnTo>
                      <a:pt x="107" y="478"/>
                    </a:lnTo>
                    <a:lnTo>
                      <a:pt x="107" y="737"/>
                    </a:lnTo>
                    <a:lnTo>
                      <a:pt x="107" y="737"/>
                    </a:lnTo>
                    <a:lnTo>
                      <a:pt x="108" y="750"/>
                    </a:lnTo>
                    <a:lnTo>
                      <a:pt x="109" y="764"/>
                    </a:lnTo>
                    <a:lnTo>
                      <a:pt x="113" y="776"/>
                    </a:lnTo>
                    <a:lnTo>
                      <a:pt x="118" y="788"/>
                    </a:lnTo>
                    <a:lnTo>
                      <a:pt x="122" y="800"/>
                    </a:lnTo>
                    <a:lnTo>
                      <a:pt x="130" y="810"/>
                    </a:lnTo>
                    <a:lnTo>
                      <a:pt x="137" y="820"/>
                    </a:lnTo>
                    <a:lnTo>
                      <a:pt x="145" y="830"/>
                    </a:lnTo>
                    <a:lnTo>
                      <a:pt x="155" y="838"/>
                    </a:lnTo>
                    <a:lnTo>
                      <a:pt x="165" y="845"/>
                    </a:lnTo>
                    <a:lnTo>
                      <a:pt x="175" y="852"/>
                    </a:lnTo>
                    <a:lnTo>
                      <a:pt x="187" y="857"/>
                    </a:lnTo>
                    <a:lnTo>
                      <a:pt x="199" y="862"/>
                    </a:lnTo>
                    <a:lnTo>
                      <a:pt x="211" y="866"/>
                    </a:lnTo>
                    <a:lnTo>
                      <a:pt x="225" y="868"/>
                    </a:lnTo>
                    <a:lnTo>
                      <a:pt x="238" y="868"/>
                    </a:lnTo>
                    <a:lnTo>
                      <a:pt x="695" y="868"/>
                    </a:lnTo>
                    <a:lnTo>
                      <a:pt x="695" y="868"/>
                    </a:lnTo>
                    <a:lnTo>
                      <a:pt x="708" y="868"/>
                    </a:lnTo>
                    <a:lnTo>
                      <a:pt x="722" y="866"/>
                    </a:lnTo>
                    <a:lnTo>
                      <a:pt x="734" y="862"/>
                    </a:lnTo>
                    <a:lnTo>
                      <a:pt x="746" y="857"/>
                    </a:lnTo>
                    <a:lnTo>
                      <a:pt x="758" y="852"/>
                    </a:lnTo>
                    <a:lnTo>
                      <a:pt x="768" y="845"/>
                    </a:lnTo>
                    <a:lnTo>
                      <a:pt x="778" y="838"/>
                    </a:lnTo>
                    <a:lnTo>
                      <a:pt x="788" y="830"/>
                    </a:lnTo>
                    <a:lnTo>
                      <a:pt x="796" y="820"/>
                    </a:lnTo>
                    <a:lnTo>
                      <a:pt x="803" y="810"/>
                    </a:lnTo>
                    <a:lnTo>
                      <a:pt x="811" y="800"/>
                    </a:lnTo>
                    <a:lnTo>
                      <a:pt x="815" y="788"/>
                    </a:lnTo>
                    <a:lnTo>
                      <a:pt x="820" y="776"/>
                    </a:lnTo>
                    <a:lnTo>
                      <a:pt x="824" y="764"/>
                    </a:lnTo>
                    <a:lnTo>
                      <a:pt x="825" y="750"/>
                    </a:lnTo>
                    <a:lnTo>
                      <a:pt x="826" y="737"/>
                    </a:lnTo>
                    <a:lnTo>
                      <a:pt x="826" y="478"/>
                    </a:lnTo>
                    <a:lnTo>
                      <a:pt x="849" y="501"/>
                    </a:lnTo>
                    <a:lnTo>
                      <a:pt x="849" y="501"/>
                    </a:lnTo>
                    <a:lnTo>
                      <a:pt x="856" y="507"/>
                    </a:lnTo>
                    <a:lnTo>
                      <a:pt x="865" y="511"/>
                    </a:lnTo>
                    <a:lnTo>
                      <a:pt x="874" y="514"/>
                    </a:lnTo>
                    <a:lnTo>
                      <a:pt x="884" y="515"/>
                    </a:lnTo>
                    <a:lnTo>
                      <a:pt x="884" y="515"/>
                    </a:lnTo>
                    <a:lnTo>
                      <a:pt x="893" y="514"/>
                    </a:lnTo>
                    <a:lnTo>
                      <a:pt x="902" y="511"/>
                    </a:lnTo>
                    <a:lnTo>
                      <a:pt x="910" y="507"/>
                    </a:lnTo>
                    <a:lnTo>
                      <a:pt x="919" y="501"/>
                    </a:lnTo>
                    <a:lnTo>
                      <a:pt x="919" y="501"/>
                    </a:lnTo>
                    <a:lnTo>
                      <a:pt x="925" y="493"/>
                    </a:lnTo>
                    <a:lnTo>
                      <a:pt x="929" y="485"/>
                    </a:lnTo>
                    <a:lnTo>
                      <a:pt x="932" y="475"/>
                    </a:lnTo>
                    <a:lnTo>
                      <a:pt x="933" y="466"/>
                    </a:lnTo>
                    <a:lnTo>
                      <a:pt x="932" y="456"/>
                    </a:lnTo>
                    <a:lnTo>
                      <a:pt x="929" y="448"/>
                    </a:lnTo>
                    <a:lnTo>
                      <a:pt x="925" y="439"/>
                    </a:lnTo>
                    <a:lnTo>
                      <a:pt x="919" y="431"/>
                    </a:lnTo>
                    <a:lnTo>
                      <a:pt x="501" y="14"/>
                    </a:lnTo>
                    <a:close/>
                    <a:moveTo>
                      <a:pt x="760" y="737"/>
                    </a:moveTo>
                    <a:lnTo>
                      <a:pt x="760" y="737"/>
                    </a:lnTo>
                    <a:lnTo>
                      <a:pt x="759" y="750"/>
                    </a:lnTo>
                    <a:lnTo>
                      <a:pt x="755" y="762"/>
                    </a:lnTo>
                    <a:lnTo>
                      <a:pt x="749" y="773"/>
                    </a:lnTo>
                    <a:lnTo>
                      <a:pt x="741" y="784"/>
                    </a:lnTo>
                    <a:lnTo>
                      <a:pt x="731" y="791"/>
                    </a:lnTo>
                    <a:lnTo>
                      <a:pt x="720" y="797"/>
                    </a:lnTo>
                    <a:lnTo>
                      <a:pt x="708" y="801"/>
                    </a:lnTo>
                    <a:lnTo>
                      <a:pt x="695" y="803"/>
                    </a:lnTo>
                    <a:lnTo>
                      <a:pt x="238" y="803"/>
                    </a:lnTo>
                    <a:lnTo>
                      <a:pt x="238" y="803"/>
                    </a:lnTo>
                    <a:lnTo>
                      <a:pt x="225" y="801"/>
                    </a:lnTo>
                    <a:lnTo>
                      <a:pt x="213" y="797"/>
                    </a:lnTo>
                    <a:lnTo>
                      <a:pt x="202" y="791"/>
                    </a:lnTo>
                    <a:lnTo>
                      <a:pt x="192" y="784"/>
                    </a:lnTo>
                    <a:lnTo>
                      <a:pt x="184" y="773"/>
                    </a:lnTo>
                    <a:lnTo>
                      <a:pt x="178" y="762"/>
                    </a:lnTo>
                    <a:lnTo>
                      <a:pt x="174" y="750"/>
                    </a:lnTo>
                    <a:lnTo>
                      <a:pt x="173" y="737"/>
                    </a:lnTo>
                    <a:lnTo>
                      <a:pt x="173" y="413"/>
                    </a:lnTo>
                    <a:lnTo>
                      <a:pt x="466" y="119"/>
                    </a:lnTo>
                    <a:lnTo>
                      <a:pt x="760" y="413"/>
                    </a:lnTo>
                    <a:lnTo>
                      <a:pt x="760" y="737"/>
                    </a:lnTo>
                    <a:close/>
                    <a:moveTo>
                      <a:pt x="313" y="438"/>
                    </a:moveTo>
                    <a:lnTo>
                      <a:pt x="313" y="712"/>
                    </a:lnTo>
                    <a:lnTo>
                      <a:pt x="313" y="712"/>
                    </a:lnTo>
                    <a:lnTo>
                      <a:pt x="315" y="719"/>
                    </a:lnTo>
                    <a:lnTo>
                      <a:pt x="318" y="724"/>
                    </a:lnTo>
                    <a:lnTo>
                      <a:pt x="323" y="728"/>
                    </a:lnTo>
                    <a:lnTo>
                      <a:pt x="329" y="729"/>
                    </a:lnTo>
                    <a:lnTo>
                      <a:pt x="604" y="729"/>
                    </a:lnTo>
                    <a:lnTo>
                      <a:pt x="604" y="729"/>
                    </a:lnTo>
                    <a:lnTo>
                      <a:pt x="610" y="728"/>
                    </a:lnTo>
                    <a:lnTo>
                      <a:pt x="615" y="724"/>
                    </a:lnTo>
                    <a:lnTo>
                      <a:pt x="618" y="719"/>
                    </a:lnTo>
                    <a:lnTo>
                      <a:pt x="620" y="712"/>
                    </a:lnTo>
                    <a:lnTo>
                      <a:pt x="620" y="438"/>
                    </a:lnTo>
                    <a:lnTo>
                      <a:pt x="620" y="438"/>
                    </a:lnTo>
                    <a:lnTo>
                      <a:pt x="618" y="432"/>
                    </a:lnTo>
                    <a:lnTo>
                      <a:pt x="615" y="426"/>
                    </a:lnTo>
                    <a:lnTo>
                      <a:pt x="610" y="423"/>
                    </a:lnTo>
                    <a:lnTo>
                      <a:pt x="604" y="421"/>
                    </a:lnTo>
                    <a:lnTo>
                      <a:pt x="329" y="421"/>
                    </a:lnTo>
                    <a:lnTo>
                      <a:pt x="329" y="421"/>
                    </a:lnTo>
                    <a:lnTo>
                      <a:pt x="323" y="423"/>
                    </a:lnTo>
                    <a:lnTo>
                      <a:pt x="318" y="426"/>
                    </a:lnTo>
                    <a:lnTo>
                      <a:pt x="315" y="432"/>
                    </a:lnTo>
                    <a:lnTo>
                      <a:pt x="313" y="438"/>
                    </a:lnTo>
                    <a:lnTo>
                      <a:pt x="313" y="438"/>
                    </a:lnTo>
                    <a:close/>
                    <a:moveTo>
                      <a:pt x="346" y="455"/>
                    </a:moveTo>
                    <a:lnTo>
                      <a:pt x="587" y="455"/>
                    </a:lnTo>
                    <a:lnTo>
                      <a:pt x="587" y="696"/>
                    </a:lnTo>
                    <a:lnTo>
                      <a:pt x="346" y="696"/>
                    </a:lnTo>
                    <a:lnTo>
                      <a:pt x="346" y="4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Group 7"/>
            <p:cNvGrpSpPr/>
            <p:nvPr/>
          </p:nvGrpSpPr>
          <p:grpSpPr>
            <a:xfrm>
              <a:off x="10374" y="3890"/>
              <a:ext cx="3027" cy="2496"/>
              <a:chOff x="6399473" y="2299894"/>
              <a:chExt cx="1451329" cy="1197043"/>
            </a:xfrm>
          </p:grpSpPr>
          <p:sp>
            <p:nvSpPr>
              <p:cNvPr id="58" name="Rounded Rectangle 3"/>
              <p:cNvSpPr/>
              <p:nvPr/>
            </p:nvSpPr>
            <p:spPr>
              <a:xfrm>
                <a:off x="6399473" y="2299894"/>
                <a:ext cx="1451329" cy="1197043"/>
              </a:xfrm>
              <a:prstGeom prst="roundRect">
                <a:avLst>
                  <a:gd name="adj" fmla="val 10000"/>
                </a:avLst>
              </a:prstGeom>
              <a:gradFill>
                <a:gsLst>
                  <a:gs pos="0">
                    <a:srgbClr val="2BA89C"/>
                  </a:gs>
                  <a:gs pos="83000">
                    <a:srgbClr val="0E4B7A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9" name="Freeform 240"/>
              <p:cNvSpPr>
                <a:spLocks noEditPoints="1"/>
              </p:cNvSpPr>
              <p:nvPr/>
            </p:nvSpPr>
            <p:spPr bwMode="auto">
              <a:xfrm>
                <a:off x="6773744" y="2549094"/>
                <a:ext cx="702786" cy="698642"/>
              </a:xfrm>
              <a:custGeom>
                <a:avLst/>
                <a:gdLst>
                  <a:gd name="T0" fmla="*/ 1160 w 1356"/>
                  <a:gd name="T1" fmla="*/ 1346 h 1348"/>
                  <a:gd name="T2" fmla="*/ 1242 w 1356"/>
                  <a:gd name="T3" fmla="*/ 1322 h 1348"/>
                  <a:gd name="T4" fmla="*/ 1306 w 1356"/>
                  <a:gd name="T5" fmla="*/ 1268 h 1348"/>
                  <a:gd name="T6" fmla="*/ 1346 w 1356"/>
                  <a:gd name="T7" fmla="*/ 1194 h 1348"/>
                  <a:gd name="T8" fmla="*/ 1356 w 1356"/>
                  <a:gd name="T9" fmla="*/ 218 h 1348"/>
                  <a:gd name="T10" fmla="*/ 1346 w 1356"/>
                  <a:gd name="T11" fmla="*/ 154 h 1348"/>
                  <a:gd name="T12" fmla="*/ 1306 w 1356"/>
                  <a:gd name="T13" fmla="*/ 80 h 1348"/>
                  <a:gd name="T14" fmla="*/ 1242 w 1356"/>
                  <a:gd name="T15" fmla="*/ 26 h 1348"/>
                  <a:gd name="T16" fmla="*/ 1160 w 1356"/>
                  <a:gd name="T17" fmla="*/ 0 h 1348"/>
                  <a:gd name="T18" fmla="*/ 196 w 1356"/>
                  <a:gd name="T19" fmla="*/ 0 h 1348"/>
                  <a:gd name="T20" fmla="*/ 114 w 1356"/>
                  <a:gd name="T21" fmla="*/ 26 h 1348"/>
                  <a:gd name="T22" fmla="*/ 50 w 1356"/>
                  <a:gd name="T23" fmla="*/ 80 h 1348"/>
                  <a:gd name="T24" fmla="*/ 10 w 1356"/>
                  <a:gd name="T25" fmla="*/ 154 h 1348"/>
                  <a:gd name="T26" fmla="*/ 0 w 1356"/>
                  <a:gd name="T27" fmla="*/ 1130 h 1348"/>
                  <a:gd name="T28" fmla="*/ 10 w 1356"/>
                  <a:gd name="T29" fmla="*/ 1194 h 1348"/>
                  <a:gd name="T30" fmla="*/ 50 w 1356"/>
                  <a:gd name="T31" fmla="*/ 1268 h 1348"/>
                  <a:gd name="T32" fmla="*/ 114 w 1356"/>
                  <a:gd name="T33" fmla="*/ 1322 h 1348"/>
                  <a:gd name="T34" fmla="*/ 196 w 1356"/>
                  <a:gd name="T35" fmla="*/ 1346 h 1348"/>
                  <a:gd name="T36" fmla="*/ 110 w 1356"/>
                  <a:gd name="T37" fmla="*/ 218 h 1348"/>
                  <a:gd name="T38" fmla="*/ 142 w 1356"/>
                  <a:gd name="T39" fmla="*/ 140 h 1348"/>
                  <a:gd name="T40" fmla="*/ 218 w 1356"/>
                  <a:gd name="T41" fmla="*/ 108 h 1348"/>
                  <a:gd name="T42" fmla="*/ 1180 w 1356"/>
                  <a:gd name="T43" fmla="*/ 118 h 1348"/>
                  <a:gd name="T44" fmla="*/ 1238 w 1356"/>
                  <a:gd name="T45" fmla="*/ 176 h 1348"/>
                  <a:gd name="T46" fmla="*/ 1248 w 1356"/>
                  <a:gd name="T47" fmla="*/ 1130 h 1348"/>
                  <a:gd name="T48" fmla="*/ 1216 w 1356"/>
                  <a:gd name="T49" fmla="*/ 1206 h 1348"/>
                  <a:gd name="T50" fmla="*/ 1138 w 1356"/>
                  <a:gd name="T51" fmla="*/ 1238 h 1348"/>
                  <a:gd name="T52" fmla="*/ 176 w 1356"/>
                  <a:gd name="T53" fmla="*/ 1230 h 1348"/>
                  <a:gd name="T54" fmla="*/ 118 w 1356"/>
                  <a:gd name="T55" fmla="*/ 1172 h 1348"/>
                  <a:gd name="T56" fmla="*/ 948 w 1356"/>
                  <a:gd name="T57" fmla="*/ 758 h 1348"/>
                  <a:gd name="T58" fmla="*/ 948 w 1356"/>
                  <a:gd name="T59" fmla="*/ 274 h 1348"/>
                  <a:gd name="T60" fmla="*/ 966 w 1356"/>
                  <a:gd name="T61" fmla="*/ 250 h 1348"/>
                  <a:gd name="T62" fmla="*/ 996 w 1356"/>
                  <a:gd name="T63" fmla="*/ 256 h 1348"/>
                  <a:gd name="T64" fmla="*/ 1068 w 1356"/>
                  <a:gd name="T65" fmla="*/ 594 h 1348"/>
                  <a:gd name="T66" fmla="*/ 1004 w 1356"/>
                  <a:gd name="T67" fmla="*/ 1072 h 1348"/>
                  <a:gd name="T68" fmla="*/ 976 w 1356"/>
                  <a:gd name="T69" fmla="*/ 1100 h 1348"/>
                  <a:gd name="T70" fmla="*/ 952 w 1356"/>
                  <a:gd name="T71" fmla="*/ 1084 h 1348"/>
                  <a:gd name="T72" fmla="*/ 586 w 1356"/>
                  <a:gd name="T73" fmla="*/ 968 h 1348"/>
                  <a:gd name="T74" fmla="*/ 652 w 1356"/>
                  <a:gd name="T75" fmla="*/ 274 h 1348"/>
                  <a:gd name="T76" fmla="*/ 678 w 1356"/>
                  <a:gd name="T77" fmla="*/ 248 h 1348"/>
                  <a:gd name="T78" fmla="*/ 704 w 1356"/>
                  <a:gd name="T79" fmla="*/ 264 h 1348"/>
                  <a:gd name="T80" fmla="*/ 770 w 1356"/>
                  <a:gd name="T81" fmla="*/ 968 h 1348"/>
                  <a:gd name="T82" fmla="*/ 704 w 1356"/>
                  <a:gd name="T83" fmla="*/ 1084 h 1348"/>
                  <a:gd name="T84" fmla="*/ 678 w 1356"/>
                  <a:gd name="T85" fmla="*/ 1100 h 1348"/>
                  <a:gd name="T86" fmla="*/ 652 w 1356"/>
                  <a:gd name="T87" fmla="*/ 1072 h 1348"/>
                  <a:gd name="T88" fmla="*/ 288 w 1356"/>
                  <a:gd name="T89" fmla="*/ 392 h 1348"/>
                  <a:gd name="T90" fmla="*/ 356 w 1356"/>
                  <a:gd name="T91" fmla="*/ 264 h 1348"/>
                  <a:gd name="T92" fmla="*/ 380 w 1356"/>
                  <a:gd name="T93" fmla="*/ 248 h 1348"/>
                  <a:gd name="T94" fmla="*/ 408 w 1356"/>
                  <a:gd name="T95" fmla="*/ 274 h 1348"/>
                  <a:gd name="T96" fmla="*/ 408 w 1356"/>
                  <a:gd name="T97" fmla="*/ 556 h 1348"/>
                  <a:gd name="T98" fmla="*/ 400 w 1356"/>
                  <a:gd name="T99" fmla="*/ 1092 h 1348"/>
                  <a:gd name="T100" fmla="*/ 370 w 1356"/>
                  <a:gd name="T101" fmla="*/ 1098 h 1348"/>
                  <a:gd name="T102" fmla="*/ 354 w 1356"/>
                  <a:gd name="T103" fmla="*/ 556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6" h="1348">
                    <a:moveTo>
                      <a:pt x="218" y="1348"/>
                    </a:moveTo>
                    <a:lnTo>
                      <a:pt x="1138" y="1348"/>
                    </a:lnTo>
                    <a:lnTo>
                      <a:pt x="1138" y="1348"/>
                    </a:lnTo>
                    <a:lnTo>
                      <a:pt x="1160" y="1346"/>
                    </a:lnTo>
                    <a:lnTo>
                      <a:pt x="1182" y="1344"/>
                    </a:lnTo>
                    <a:lnTo>
                      <a:pt x="1202" y="1338"/>
                    </a:lnTo>
                    <a:lnTo>
                      <a:pt x="1222" y="1330"/>
                    </a:lnTo>
                    <a:lnTo>
                      <a:pt x="1242" y="1322"/>
                    </a:lnTo>
                    <a:lnTo>
                      <a:pt x="1260" y="1310"/>
                    </a:lnTo>
                    <a:lnTo>
                      <a:pt x="1276" y="1298"/>
                    </a:lnTo>
                    <a:lnTo>
                      <a:pt x="1292" y="1284"/>
                    </a:lnTo>
                    <a:lnTo>
                      <a:pt x="1306" y="1268"/>
                    </a:lnTo>
                    <a:lnTo>
                      <a:pt x="1318" y="1252"/>
                    </a:lnTo>
                    <a:lnTo>
                      <a:pt x="1330" y="1234"/>
                    </a:lnTo>
                    <a:lnTo>
                      <a:pt x="1340" y="1214"/>
                    </a:lnTo>
                    <a:lnTo>
                      <a:pt x="1346" y="1194"/>
                    </a:lnTo>
                    <a:lnTo>
                      <a:pt x="1352" y="1174"/>
                    </a:lnTo>
                    <a:lnTo>
                      <a:pt x="1356" y="1152"/>
                    </a:lnTo>
                    <a:lnTo>
                      <a:pt x="1356" y="1130"/>
                    </a:lnTo>
                    <a:lnTo>
                      <a:pt x="1356" y="218"/>
                    </a:lnTo>
                    <a:lnTo>
                      <a:pt x="1356" y="218"/>
                    </a:lnTo>
                    <a:lnTo>
                      <a:pt x="1356" y="196"/>
                    </a:lnTo>
                    <a:lnTo>
                      <a:pt x="1352" y="174"/>
                    </a:lnTo>
                    <a:lnTo>
                      <a:pt x="1346" y="154"/>
                    </a:lnTo>
                    <a:lnTo>
                      <a:pt x="1340" y="132"/>
                    </a:lnTo>
                    <a:lnTo>
                      <a:pt x="1330" y="114"/>
                    </a:lnTo>
                    <a:lnTo>
                      <a:pt x="1318" y="96"/>
                    </a:lnTo>
                    <a:lnTo>
                      <a:pt x="1306" y="80"/>
                    </a:lnTo>
                    <a:lnTo>
                      <a:pt x="1292" y="64"/>
                    </a:lnTo>
                    <a:lnTo>
                      <a:pt x="1276" y="50"/>
                    </a:lnTo>
                    <a:lnTo>
                      <a:pt x="1260" y="36"/>
                    </a:lnTo>
                    <a:lnTo>
                      <a:pt x="1242" y="26"/>
                    </a:lnTo>
                    <a:lnTo>
                      <a:pt x="1222" y="16"/>
                    </a:lnTo>
                    <a:lnTo>
                      <a:pt x="1202" y="10"/>
                    </a:lnTo>
                    <a:lnTo>
                      <a:pt x="1182" y="4"/>
                    </a:lnTo>
                    <a:lnTo>
                      <a:pt x="1160" y="0"/>
                    </a:lnTo>
                    <a:lnTo>
                      <a:pt x="1138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196" y="0"/>
                    </a:lnTo>
                    <a:lnTo>
                      <a:pt x="174" y="4"/>
                    </a:lnTo>
                    <a:lnTo>
                      <a:pt x="154" y="10"/>
                    </a:lnTo>
                    <a:lnTo>
                      <a:pt x="134" y="16"/>
                    </a:lnTo>
                    <a:lnTo>
                      <a:pt x="114" y="26"/>
                    </a:lnTo>
                    <a:lnTo>
                      <a:pt x="96" y="36"/>
                    </a:lnTo>
                    <a:lnTo>
                      <a:pt x="80" y="50"/>
                    </a:lnTo>
                    <a:lnTo>
                      <a:pt x="64" y="64"/>
                    </a:lnTo>
                    <a:lnTo>
                      <a:pt x="50" y="80"/>
                    </a:lnTo>
                    <a:lnTo>
                      <a:pt x="38" y="96"/>
                    </a:lnTo>
                    <a:lnTo>
                      <a:pt x="26" y="114"/>
                    </a:lnTo>
                    <a:lnTo>
                      <a:pt x="18" y="132"/>
                    </a:lnTo>
                    <a:lnTo>
                      <a:pt x="10" y="154"/>
                    </a:lnTo>
                    <a:lnTo>
                      <a:pt x="4" y="174"/>
                    </a:lnTo>
                    <a:lnTo>
                      <a:pt x="2" y="196"/>
                    </a:lnTo>
                    <a:lnTo>
                      <a:pt x="0" y="218"/>
                    </a:lnTo>
                    <a:lnTo>
                      <a:pt x="0" y="1130"/>
                    </a:lnTo>
                    <a:lnTo>
                      <a:pt x="0" y="1130"/>
                    </a:lnTo>
                    <a:lnTo>
                      <a:pt x="2" y="1152"/>
                    </a:lnTo>
                    <a:lnTo>
                      <a:pt x="4" y="1174"/>
                    </a:lnTo>
                    <a:lnTo>
                      <a:pt x="10" y="1194"/>
                    </a:lnTo>
                    <a:lnTo>
                      <a:pt x="18" y="1214"/>
                    </a:lnTo>
                    <a:lnTo>
                      <a:pt x="26" y="1234"/>
                    </a:lnTo>
                    <a:lnTo>
                      <a:pt x="38" y="1252"/>
                    </a:lnTo>
                    <a:lnTo>
                      <a:pt x="50" y="1268"/>
                    </a:lnTo>
                    <a:lnTo>
                      <a:pt x="64" y="1284"/>
                    </a:lnTo>
                    <a:lnTo>
                      <a:pt x="80" y="1298"/>
                    </a:lnTo>
                    <a:lnTo>
                      <a:pt x="96" y="1310"/>
                    </a:lnTo>
                    <a:lnTo>
                      <a:pt x="114" y="1322"/>
                    </a:lnTo>
                    <a:lnTo>
                      <a:pt x="134" y="1330"/>
                    </a:lnTo>
                    <a:lnTo>
                      <a:pt x="154" y="1338"/>
                    </a:lnTo>
                    <a:lnTo>
                      <a:pt x="174" y="1344"/>
                    </a:lnTo>
                    <a:lnTo>
                      <a:pt x="196" y="1346"/>
                    </a:lnTo>
                    <a:lnTo>
                      <a:pt x="218" y="1348"/>
                    </a:lnTo>
                    <a:lnTo>
                      <a:pt x="218" y="1348"/>
                    </a:lnTo>
                    <a:close/>
                    <a:moveTo>
                      <a:pt x="110" y="218"/>
                    </a:moveTo>
                    <a:lnTo>
                      <a:pt x="110" y="218"/>
                    </a:lnTo>
                    <a:lnTo>
                      <a:pt x="112" y="196"/>
                    </a:lnTo>
                    <a:lnTo>
                      <a:pt x="118" y="176"/>
                    </a:lnTo>
                    <a:lnTo>
                      <a:pt x="128" y="156"/>
                    </a:lnTo>
                    <a:lnTo>
                      <a:pt x="142" y="140"/>
                    </a:lnTo>
                    <a:lnTo>
                      <a:pt x="158" y="128"/>
                    </a:lnTo>
                    <a:lnTo>
                      <a:pt x="176" y="118"/>
                    </a:lnTo>
                    <a:lnTo>
                      <a:pt x="196" y="110"/>
                    </a:lnTo>
                    <a:lnTo>
                      <a:pt x="218" y="108"/>
                    </a:lnTo>
                    <a:lnTo>
                      <a:pt x="1138" y="108"/>
                    </a:lnTo>
                    <a:lnTo>
                      <a:pt x="1138" y="108"/>
                    </a:lnTo>
                    <a:lnTo>
                      <a:pt x="1160" y="110"/>
                    </a:lnTo>
                    <a:lnTo>
                      <a:pt x="1180" y="118"/>
                    </a:lnTo>
                    <a:lnTo>
                      <a:pt x="1198" y="128"/>
                    </a:lnTo>
                    <a:lnTo>
                      <a:pt x="1216" y="140"/>
                    </a:lnTo>
                    <a:lnTo>
                      <a:pt x="1228" y="156"/>
                    </a:lnTo>
                    <a:lnTo>
                      <a:pt x="1238" y="176"/>
                    </a:lnTo>
                    <a:lnTo>
                      <a:pt x="1244" y="196"/>
                    </a:lnTo>
                    <a:lnTo>
                      <a:pt x="1248" y="218"/>
                    </a:lnTo>
                    <a:lnTo>
                      <a:pt x="1248" y="1130"/>
                    </a:lnTo>
                    <a:lnTo>
                      <a:pt x="1248" y="1130"/>
                    </a:lnTo>
                    <a:lnTo>
                      <a:pt x="1244" y="1152"/>
                    </a:lnTo>
                    <a:lnTo>
                      <a:pt x="1238" y="1172"/>
                    </a:lnTo>
                    <a:lnTo>
                      <a:pt x="1228" y="1190"/>
                    </a:lnTo>
                    <a:lnTo>
                      <a:pt x="1216" y="1206"/>
                    </a:lnTo>
                    <a:lnTo>
                      <a:pt x="1198" y="1220"/>
                    </a:lnTo>
                    <a:lnTo>
                      <a:pt x="1180" y="1230"/>
                    </a:lnTo>
                    <a:lnTo>
                      <a:pt x="1160" y="1236"/>
                    </a:lnTo>
                    <a:lnTo>
                      <a:pt x="1138" y="1238"/>
                    </a:lnTo>
                    <a:lnTo>
                      <a:pt x="218" y="1238"/>
                    </a:lnTo>
                    <a:lnTo>
                      <a:pt x="218" y="1238"/>
                    </a:lnTo>
                    <a:lnTo>
                      <a:pt x="196" y="1236"/>
                    </a:lnTo>
                    <a:lnTo>
                      <a:pt x="176" y="1230"/>
                    </a:lnTo>
                    <a:lnTo>
                      <a:pt x="158" y="1220"/>
                    </a:lnTo>
                    <a:lnTo>
                      <a:pt x="142" y="1206"/>
                    </a:lnTo>
                    <a:lnTo>
                      <a:pt x="128" y="1190"/>
                    </a:lnTo>
                    <a:lnTo>
                      <a:pt x="118" y="1172"/>
                    </a:lnTo>
                    <a:lnTo>
                      <a:pt x="112" y="1152"/>
                    </a:lnTo>
                    <a:lnTo>
                      <a:pt x="110" y="1130"/>
                    </a:lnTo>
                    <a:lnTo>
                      <a:pt x="110" y="218"/>
                    </a:lnTo>
                    <a:close/>
                    <a:moveTo>
                      <a:pt x="948" y="758"/>
                    </a:moveTo>
                    <a:lnTo>
                      <a:pt x="884" y="758"/>
                    </a:lnTo>
                    <a:lnTo>
                      <a:pt x="884" y="594"/>
                    </a:lnTo>
                    <a:lnTo>
                      <a:pt x="948" y="594"/>
                    </a:lnTo>
                    <a:lnTo>
                      <a:pt x="948" y="274"/>
                    </a:lnTo>
                    <a:lnTo>
                      <a:pt x="948" y="274"/>
                    </a:lnTo>
                    <a:lnTo>
                      <a:pt x="952" y="264"/>
                    </a:lnTo>
                    <a:lnTo>
                      <a:pt x="956" y="256"/>
                    </a:lnTo>
                    <a:lnTo>
                      <a:pt x="966" y="250"/>
                    </a:lnTo>
                    <a:lnTo>
                      <a:pt x="976" y="248"/>
                    </a:lnTo>
                    <a:lnTo>
                      <a:pt x="976" y="248"/>
                    </a:lnTo>
                    <a:lnTo>
                      <a:pt x="986" y="250"/>
                    </a:lnTo>
                    <a:lnTo>
                      <a:pt x="996" y="256"/>
                    </a:lnTo>
                    <a:lnTo>
                      <a:pt x="1002" y="264"/>
                    </a:lnTo>
                    <a:lnTo>
                      <a:pt x="1004" y="274"/>
                    </a:lnTo>
                    <a:lnTo>
                      <a:pt x="1004" y="594"/>
                    </a:lnTo>
                    <a:lnTo>
                      <a:pt x="1068" y="594"/>
                    </a:lnTo>
                    <a:lnTo>
                      <a:pt x="1068" y="758"/>
                    </a:lnTo>
                    <a:lnTo>
                      <a:pt x="1004" y="758"/>
                    </a:lnTo>
                    <a:lnTo>
                      <a:pt x="1004" y="1072"/>
                    </a:lnTo>
                    <a:lnTo>
                      <a:pt x="1004" y="1072"/>
                    </a:lnTo>
                    <a:lnTo>
                      <a:pt x="1002" y="1084"/>
                    </a:lnTo>
                    <a:lnTo>
                      <a:pt x="996" y="1092"/>
                    </a:lnTo>
                    <a:lnTo>
                      <a:pt x="986" y="1098"/>
                    </a:lnTo>
                    <a:lnTo>
                      <a:pt x="976" y="1100"/>
                    </a:lnTo>
                    <a:lnTo>
                      <a:pt x="976" y="1100"/>
                    </a:lnTo>
                    <a:lnTo>
                      <a:pt x="966" y="1098"/>
                    </a:lnTo>
                    <a:lnTo>
                      <a:pt x="956" y="1092"/>
                    </a:lnTo>
                    <a:lnTo>
                      <a:pt x="952" y="1084"/>
                    </a:lnTo>
                    <a:lnTo>
                      <a:pt x="948" y="1072"/>
                    </a:lnTo>
                    <a:lnTo>
                      <a:pt x="948" y="758"/>
                    </a:lnTo>
                    <a:close/>
                    <a:moveTo>
                      <a:pt x="652" y="968"/>
                    </a:moveTo>
                    <a:lnTo>
                      <a:pt x="586" y="968"/>
                    </a:lnTo>
                    <a:lnTo>
                      <a:pt x="586" y="804"/>
                    </a:lnTo>
                    <a:lnTo>
                      <a:pt x="652" y="804"/>
                    </a:lnTo>
                    <a:lnTo>
                      <a:pt x="652" y="274"/>
                    </a:lnTo>
                    <a:lnTo>
                      <a:pt x="652" y="274"/>
                    </a:lnTo>
                    <a:lnTo>
                      <a:pt x="654" y="264"/>
                    </a:lnTo>
                    <a:lnTo>
                      <a:pt x="660" y="256"/>
                    </a:lnTo>
                    <a:lnTo>
                      <a:pt x="668" y="250"/>
                    </a:lnTo>
                    <a:lnTo>
                      <a:pt x="678" y="248"/>
                    </a:lnTo>
                    <a:lnTo>
                      <a:pt x="678" y="248"/>
                    </a:lnTo>
                    <a:lnTo>
                      <a:pt x="688" y="250"/>
                    </a:lnTo>
                    <a:lnTo>
                      <a:pt x="698" y="256"/>
                    </a:lnTo>
                    <a:lnTo>
                      <a:pt x="704" y="264"/>
                    </a:lnTo>
                    <a:lnTo>
                      <a:pt x="706" y="274"/>
                    </a:lnTo>
                    <a:lnTo>
                      <a:pt x="706" y="804"/>
                    </a:lnTo>
                    <a:lnTo>
                      <a:pt x="770" y="804"/>
                    </a:lnTo>
                    <a:lnTo>
                      <a:pt x="770" y="968"/>
                    </a:lnTo>
                    <a:lnTo>
                      <a:pt x="706" y="968"/>
                    </a:lnTo>
                    <a:lnTo>
                      <a:pt x="706" y="1072"/>
                    </a:lnTo>
                    <a:lnTo>
                      <a:pt x="706" y="1072"/>
                    </a:lnTo>
                    <a:lnTo>
                      <a:pt x="704" y="1084"/>
                    </a:lnTo>
                    <a:lnTo>
                      <a:pt x="698" y="1092"/>
                    </a:lnTo>
                    <a:lnTo>
                      <a:pt x="688" y="1098"/>
                    </a:lnTo>
                    <a:lnTo>
                      <a:pt x="678" y="1100"/>
                    </a:lnTo>
                    <a:lnTo>
                      <a:pt x="678" y="1100"/>
                    </a:lnTo>
                    <a:lnTo>
                      <a:pt x="668" y="1098"/>
                    </a:lnTo>
                    <a:lnTo>
                      <a:pt x="660" y="1092"/>
                    </a:lnTo>
                    <a:lnTo>
                      <a:pt x="654" y="1084"/>
                    </a:lnTo>
                    <a:lnTo>
                      <a:pt x="652" y="1072"/>
                    </a:lnTo>
                    <a:lnTo>
                      <a:pt x="652" y="968"/>
                    </a:lnTo>
                    <a:close/>
                    <a:moveTo>
                      <a:pt x="354" y="556"/>
                    </a:moveTo>
                    <a:lnTo>
                      <a:pt x="288" y="556"/>
                    </a:lnTo>
                    <a:lnTo>
                      <a:pt x="288" y="392"/>
                    </a:lnTo>
                    <a:lnTo>
                      <a:pt x="354" y="392"/>
                    </a:lnTo>
                    <a:lnTo>
                      <a:pt x="354" y="274"/>
                    </a:lnTo>
                    <a:lnTo>
                      <a:pt x="354" y="274"/>
                    </a:lnTo>
                    <a:lnTo>
                      <a:pt x="356" y="264"/>
                    </a:lnTo>
                    <a:lnTo>
                      <a:pt x="362" y="256"/>
                    </a:lnTo>
                    <a:lnTo>
                      <a:pt x="370" y="250"/>
                    </a:lnTo>
                    <a:lnTo>
                      <a:pt x="380" y="248"/>
                    </a:lnTo>
                    <a:lnTo>
                      <a:pt x="380" y="248"/>
                    </a:lnTo>
                    <a:lnTo>
                      <a:pt x="392" y="250"/>
                    </a:lnTo>
                    <a:lnTo>
                      <a:pt x="400" y="256"/>
                    </a:lnTo>
                    <a:lnTo>
                      <a:pt x="406" y="264"/>
                    </a:lnTo>
                    <a:lnTo>
                      <a:pt x="408" y="274"/>
                    </a:lnTo>
                    <a:lnTo>
                      <a:pt x="408" y="392"/>
                    </a:lnTo>
                    <a:lnTo>
                      <a:pt x="472" y="392"/>
                    </a:lnTo>
                    <a:lnTo>
                      <a:pt x="472" y="556"/>
                    </a:lnTo>
                    <a:lnTo>
                      <a:pt x="408" y="556"/>
                    </a:lnTo>
                    <a:lnTo>
                      <a:pt x="408" y="1072"/>
                    </a:lnTo>
                    <a:lnTo>
                      <a:pt x="408" y="1072"/>
                    </a:lnTo>
                    <a:lnTo>
                      <a:pt x="406" y="1084"/>
                    </a:lnTo>
                    <a:lnTo>
                      <a:pt x="400" y="1092"/>
                    </a:lnTo>
                    <a:lnTo>
                      <a:pt x="392" y="1098"/>
                    </a:lnTo>
                    <a:lnTo>
                      <a:pt x="380" y="1100"/>
                    </a:lnTo>
                    <a:lnTo>
                      <a:pt x="380" y="1100"/>
                    </a:lnTo>
                    <a:lnTo>
                      <a:pt x="370" y="1098"/>
                    </a:lnTo>
                    <a:lnTo>
                      <a:pt x="362" y="1092"/>
                    </a:lnTo>
                    <a:lnTo>
                      <a:pt x="356" y="1084"/>
                    </a:lnTo>
                    <a:lnTo>
                      <a:pt x="354" y="1072"/>
                    </a:lnTo>
                    <a:lnTo>
                      <a:pt x="354" y="5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0" name="Group 8"/>
            <p:cNvGrpSpPr/>
            <p:nvPr/>
          </p:nvGrpSpPr>
          <p:grpSpPr>
            <a:xfrm>
              <a:off x="14372" y="3890"/>
              <a:ext cx="3027" cy="2496"/>
              <a:chOff x="8316938" y="2299894"/>
              <a:chExt cx="1451329" cy="1197043"/>
            </a:xfrm>
          </p:grpSpPr>
          <p:sp>
            <p:nvSpPr>
              <p:cNvPr id="61" name="Rounded Rectangle 4"/>
              <p:cNvSpPr/>
              <p:nvPr/>
            </p:nvSpPr>
            <p:spPr>
              <a:xfrm>
                <a:off x="8316938" y="2299894"/>
                <a:ext cx="1451329" cy="1197043"/>
              </a:xfrm>
              <a:prstGeom prst="roundRect">
                <a:avLst>
                  <a:gd name="adj" fmla="val 10000"/>
                </a:avLst>
              </a:prstGeom>
              <a:gradFill>
                <a:gsLst>
                  <a:gs pos="0">
                    <a:srgbClr val="2BA89C"/>
                  </a:gs>
                  <a:gs pos="83000">
                    <a:srgbClr val="0E4B7A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Freeform 244"/>
              <p:cNvSpPr>
                <a:spLocks noEditPoints="1"/>
              </p:cNvSpPr>
              <p:nvPr/>
            </p:nvSpPr>
            <p:spPr bwMode="auto">
              <a:xfrm>
                <a:off x="8735450" y="2556995"/>
                <a:ext cx="614304" cy="682840"/>
              </a:xfrm>
              <a:custGeom>
                <a:avLst/>
                <a:gdLst>
                  <a:gd name="T0" fmla="*/ 6 w 1470"/>
                  <a:gd name="T1" fmla="*/ 1460 h 1634"/>
                  <a:gd name="T2" fmla="*/ 38 w 1470"/>
                  <a:gd name="T3" fmla="*/ 1538 h 1634"/>
                  <a:gd name="T4" fmla="*/ 98 w 1470"/>
                  <a:gd name="T5" fmla="*/ 1598 h 1634"/>
                  <a:gd name="T6" fmla="*/ 176 w 1470"/>
                  <a:gd name="T7" fmla="*/ 1630 h 1634"/>
                  <a:gd name="T8" fmla="*/ 1252 w 1470"/>
                  <a:gd name="T9" fmla="*/ 1634 h 1634"/>
                  <a:gd name="T10" fmla="*/ 1338 w 1470"/>
                  <a:gd name="T11" fmla="*/ 1618 h 1634"/>
                  <a:gd name="T12" fmla="*/ 1406 w 1470"/>
                  <a:gd name="T13" fmla="*/ 1570 h 1634"/>
                  <a:gd name="T14" fmla="*/ 1454 w 1470"/>
                  <a:gd name="T15" fmla="*/ 1502 h 1634"/>
                  <a:gd name="T16" fmla="*/ 1470 w 1470"/>
                  <a:gd name="T17" fmla="*/ 1416 h 1634"/>
                  <a:gd name="T18" fmla="*/ 1466 w 1470"/>
                  <a:gd name="T19" fmla="*/ 770 h 1634"/>
                  <a:gd name="T20" fmla="*/ 1434 w 1470"/>
                  <a:gd name="T21" fmla="*/ 692 h 1634"/>
                  <a:gd name="T22" fmla="*/ 1374 w 1470"/>
                  <a:gd name="T23" fmla="*/ 632 h 1634"/>
                  <a:gd name="T24" fmla="*/ 1296 w 1470"/>
                  <a:gd name="T25" fmla="*/ 600 h 1634"/>
                  <a:gd name="T26" fmla="*/ 392 w 1470"/>
                  <a:gd name="T27" fmla="*/ 508 h 1634"/>
                  <a:gd name="T28" fmla="*/ 406 w 1470"/>
                  <a:gd name="T29" fmla="*/ 406 h 1634"/>
                  <a:gd name="T30" fmla="*/ 470 w 1470"/>
                  <a:gd name="T31" fmla="*/ 290 h 1634"/>
                  <a:gd name="T32" fmla="*/ 572 w 1470"/>
                  <a:gd name="T33" fmla="*/ 206 h 1634"/>
                  <a:gd name="T34" fmla="*/ 700 w 1470"/>
                  <a:gd name="T35" fmla="*/ 166 h 1634"/>
                  <a:gd name="T36" fmla="*/ 788 w 1470"/>
                  <a:gd name="T37" fmla="*/ 168 h 1634"/>
                  <a:gd name="T38" fmla="*/ 886 w 1470"/>
                  <a:gd name="T39" fmla="*/ 200 h 1634"/>
                  <a:gd name="T40" fmla="*/ 970 w 1470"/>
                  <a:gd name="T41" fmla="*/ 256 h 1634"/>
                  <a:gd name="T42" fmla="*/ 1036 w 1470"/>
                  <a:gd name="T43" fmla="*/ 338 h 1634"/>
                  <a:gd name="T44" fmla="*/ 1210 w 1470"/>
                  <a:gd name="T45" fmla="*/ 326 h 1634"/>
                  <a:gd name="T46" fmla="*/ 1134 w 1470"/>
                  <a:gd name="T47" fmla="*/ 192 h 1634"/>
                  <a:gd name="T48" fmla="*/ 1024 w 1470"/>
                  <a:gd name="T49" fmla="*/ 90 h 1634"/>
                  <a:gd name="T50" fmla="*/ 888 w 1470"/>
                  <a:gd name="T51" fmla="*/ 24 h 1634"/>
                  <a:gd name="T52" fmla="*/ 736 w 1470"/>
                  <a:gd name="T53" fmla="*/ 0 h 1634"/>
                  <a:gd name="T54" fmla="*/ 658 w 1470"/>
                  <a:gd name="T55" fmla="*/ 6 h 1634"/>
                  <a:gd name="T56" fmla="*/ 562 w 1470"/>
                  <a:gd name="T57" fmla="*/ 32 h 1634"/>
                  <a:gd name="T58" fmla="*/ 452 w 1470"/>
                  <a:gd name="T59" fmla="*/ 88 h 1634"/>
                  <a:gd name="T60" fmla="*/ 314 w 1470"/>
                  <a:gd name="T61" fmla="*/ 224 h 1634"/>
                  <a:gd name="T62" fmla="*/ 258 w 1470"/>
                  <a:gd name="T63" fmla="*/ 334 h 1634"/>
                  <a:gd name="T64" fmla="*/ 234 w 1470"/>
                  <a:gd name="T65" fmla="*/ 432 h 1634"/>
                  <a:gd name="T66" fmla="*/ 228 w 1470"/>
                  <a:gd name="T67" fmla="*/ 596 h 1634"/>
                  <a:gd name="T68" fmla="*/ 176 w 1470"/>
                  <a:gd name="T69" fmla="*/ 600 h 1634"/>
                  <a:gd name="T70" fmla="*/ 98 w 1470"/>
                  <a:gd name="T71" fmla="*/ 632 h 1634"/>
                  <a:gd name="T72" fmla="*/ 38 w 1470"/>
                  <a:gd name="T73" fmla="*/ 692 h 1634"/>
                  <a:gd name="T74" fmla="*/ 6 w 1470"/>
                  <a:gd name="T75" fmla="*/ 770 h 1634"/>
                  <a:gd name="T76" fmla="*/ 110 w 1470"/>
                  <a:gd name="T77" fmla="*/ 814 h 1634"/>
                  <a:gd name="T78" fmla="*/ 128 w 1470"/>
                  <a:gd name="T79" fmla="*/ 752 h 1634"/>
                  <a:gd name="T80" fmla="*/ 198 w 1470"/>
                  <a:gd name="T81" fmla="*/ 706 h 1634"/>
                  <a:gd name="T82" fmla="*/ 1274 w 1470"/>
                  <a:gd name="T83" fmla="*/ 706 h 1634"/>
                  <a:gd name="T84" fmla="*/ 1344 w 1470"/>
                  <a:gd name="T85" fmla="*/ 752 h 1634"/>
                  <a:gd name="T86" fmla="*/ 1362 w 1470"/>
                  <a:gd name="T87" fmla="*/ 1416 h 1634"/>
                  <a:gd name="T88" fmla="*/ 1344 w 1470"/>
                  <a:gd name="T89" fmla="*/ 1478 h 1634"/>
                  <a:gd name="T90" fmla="*/ 1274 w 1470"/>
                  <a:gd name="T91" fmla="*/ 1524 h 1634"/>
                  <a:gd name="T92" fmla="*/ 198 w 1470"/>
                  <a:gd name="T93" fmla="*/ 1524 h 1634"/>
                  <a:gd name="T94" fmla="*/ 128 w 1470"/>
                  <a:gd name="T95" fmla="*/ 1478 h 1634"/>
                  <a:gd name="T96" fmla="*/ 110 w 1470"/>
                  <a:gd name="T97" fmla="*/ 814 h 1634"/>
                  <a:gd name="T98" fmla="*/ 598 w 1470"/>
                  <a:gd name="T99" fmla="*/ 982 h 1634"/>
                  <a:gd name="T100" fmla="*/ 620 w 1470"/>
                  <a:gd name="T101" fmla="*/ 932 h 1634"/>
                  <a:gd name="T102" fmla="*/ 658 w 1470"/>
                  <a:gd name="T103" fmla="*/ 894 h 1634"/>
                  <a:gd name="T104" fmla="*/ 708 w 1470"/>
                  <a:gd name="T105" fmla="*/ 874 h 1634"/>
                  <a:gd name="T106" fmla="*/ 750 w 1470"/>
                  <a:gd name="T107" fmla="*/ 872 h 1634"/>
                  <a:gd name="T108" fmla="*/ 802 w 1470"/>
                  <a:gd name="T109" fmla="*/ 888 h 1634"/>
                  <a:gd name="T110" fmla="*/ 844 w 1470"/>
                  <a:gd name="T111" fmla="*/ 922 h 1634"/>
                  <a:gd name="T112" fmla="*/ 870 w 1470"/>
                  <a:gd name="T113" fmla="*/ 970 h 1634"/>
                  <a:gd name="T114" fmla="*/ 876 w 1470"/>
                  <a:gd name="T115" fmla="*/ 1010 h 1634"/>
                  <a:gd name="T116" fmla="*/ 860 w 1470"/>
                  <a:gd name="T117" fmla="*/ 1076 h 1634"/>
                  <a:gd name="T118" fmla="*/ 818 w 1470"/>
                  <a:gd name="T119" fmla="*/ 1124 h 1634"/>
                  <a:gd name="T120" fmla="*/ 654 w 1470"/>
                  <a:gd name="T121" fmla="*/ 1124 h 1634"/>
                  <a:gd name="T122" fmla="*/ 612 w 1470"/>
                  <a:gd name="T123" fmla="*/ 1076 h 1634"/>
                  <a:gd name="T124" fmla="*/ 596 w 1470"/>
                  <a:gd name="T125" fmla="*/ 1010 h 1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0" h="1634">
                    <a:moveTo>
                      <a:pt x="0" y="1416"/>
                    </a:moveTo>
                    <a:lnTo>
                      <a:pt x="0" y="1416"/>
                    </a:lnTo>
                    <a:lnTo>
                      <a:pt x="2" y="1438"/>
                    </a:lnTo>
                    <a:lnTo>
                      <a:pt x="6" y="1460"/>
                    </a:lnTo>
                    <a:lnTo>
                      <a:pt x="10" y="1482"/>
                    </a:lnTo>
                    <a:lnTo>
                      <a:pt x="18" y="1502"/>
                    </a:lnTo>
                    <a:lnTo>
                      <a:pt x="28" y="1520"/>
                    </a:lnTo>
                    <a:lnTo>
                      <a:pt x="38" y="1538"/>
                    </a:lnTo>
                    <a:lnTo>
                      <a:pt x="50" y="1556"/>
                    </a:lnTo>
                    <a:lnTo>
                      <a:pt x="64" y="1570"/>
                    </a:lnTo>
                    <a:lnTo>
                      <a:pt x="80" y="1584"/>
                    </a:lnTo>
                    <a:lnTo>
                      <a:pt x="98" y="1598"/>
                    </a:lnTo>
                    <a:lnTo>
                      <a:pt x="116" y="1608"/>
                    </a:lnTo>
                    <a:lnTo>
                      <a:pt x="134" y="1618"/>
                    </a:lnTo>
                    <a:lnTo>
                      <a:pt x="154" y="1624"/>
                    </a:lnTo>
                    <a:lnTo>
                      <a:pt x="176" y="1630"/>
                    </a:lnTo>
                    <a:lnTo>
                      <a:pt x="196" y="1634"/>
                    </a:lnTo>
                    <a:lnTo>
                      <a:pt x="220" y="1634"/>
                    </a:lnTo>
                    <a:lnTo>
                      <a:pt x="1252" y="1634"/>
                    </a:lnTo>
                    <a:lnTo>
                      <a:pt x="1252" y="1634"/>
                    </a:lnTo>
                    <a:lnTo>
                      <a:pt x="1274" y="1634"/>
                    </a:lnTo>
                    <a:lnTo>
                      <a:pt x="1296" y="1630"/>
                    </a:lnTo>
                    <a:lnTo>
                      <a:pt x="1318" y="1624"/>
                    </a:lnTo>
                    <a:lnTo>
                      <a:pt x="1338" y="1618"/>
                    </a:lnTo>
                    <a:lnTo>
                      <a:pt x="1356" y="1608"/>
                    </a:lnTo>
                    <a:lnTo>
                      <a:pt x="1374" y="1598"/>
                    </a:lnTo>
                    <a:lnTo>
                      <a:pt x="1392" y="1584"/>
                    </a:lnTo>
                    <a:lnTo>
                      <a:pt x="1406" y="1570"/>
                    </a:lnTo>
                    <a:lnTo>
                      <a:pt x="1420" y="1556"/>
                    </a:lnTo>
                    <a:lnTo>
                      <a:pt x="1434" y="1538"/>
                    </a:lnTo>
                    <a:lnTo>
                      <a:pt x="1444" y="1520"/>
                    </a:lnTo>
                    <a:lnTo>
                      <a:pt x="1454" y="1502"/>
                    </a:lnTo>
                    <a:lnTo>
                      <a:pt x="1462" y="1482"/>
                    </a:lnTo>
                    <a:lnTo>
                      <a:pt x="1466" y="1460"/>
                    </a:lnTo>
                    <a:lnTo>
                      <a:pt x="1470" y="1438"/>
                    </a:lnTo>
                    <a:lnTo>
                      <a:pt x="1470" y="1416"/>
                    </a:lnTo>
                    <a:lnTo>
                      <a:pt x="1470" y="814"/>
                    </a:lnTo>
                    <a:lnTo>
                      <a:pt x="1470" y="814"/>
                    </a:lnTo>
                    <a:lnTo>
                      <a:pt x="1470" y="792"/>
                    </a:lnTo>
                    <a:lnTo>
                      <a:pt x="1466" y="770"/>
                    </a:lnTo>
                    <a:lnTo>
                      <a:pt x="1462" y="748"/>
                    </a:lnTo>
                    <a:lnTo>
                      <a:pt x="1454" y="728"/>
                    </a:lnTo>
                    <a:lnTo>
                      <a:pt x="1444" y="710"/>
                    </a:lnTo>
                    <a:lnTo>
                      <a:pt x="1434" y="692"/>
                    </a:lnTo>
                    <a:lnTo>
                      <a:pt x="1420" y="676"/>
                    </a:lnTo>
                    <a:lnTo>
                      <a:pt x="1406" y="660"/>
                    </a:lnTo>
                    <a:lnTo>
                      <a:pt x="1392" y="646"/>
                    </a:lnTo>
                    <a:lnTo>
                      <a:pt x="1374" y="632"/>
                    </a:lnTo>
                    <a:lnTo>
                      <a:pt x="1356" y="622"/>
                    </a:lnTo>
                    <a:lnTo>
                      <a:pt x="1338" y="612"/>
                    </a:lnTo>
                    <a:lnTo>
                      <a:pt x="1318" y="606"/>
                    </a:lnTo>
                    <a:lnTo>
                      <a:pt x="1296" y="600"/>
                    </a:lnTo>
                    <a:lnTo>
                      <a:pt x="1274" y="596"/>
                    </a:lnTo>
                    <a:lnTo>
                      <a:pt x="1252" y="596"/>
                    </a:lnTo>
                    <a:lnTo>
                      <a:pt x="392" y="596"/>
                    </a:lnTo>
                    <a:lnTo>
                      <a:pt x="392" y="508"/>
                    </a:lnTo>
                    <a:lnTo>
                      <a:pt x="392" y="508"/>
                    </a:lnTo>
                    <a:lnTo>
                      <a:pt x="392" y="474"/>
                    </a:lnTo>
                    <a:lnTo>
                      <a:pt x="398" y="440"/>
                    </a:lnTo>
                    <a:lnTo>
                      <a:pt x="406" y="406"/>
                    </a:lnTo>
                    <a:lnTo>
                      <a:pt x="418" y="374"/>
                    </a:lnTo>
                    <a:lnTo>
                      <a:pt x="432" y="344"/>
                    </a:lnTo>
                    <a:lnTo>
                      <a:pt x="450" y="316"/>
                    </a:lnTo>
                    <a:lnTo>
                      <a:pt x="470" y="290"/>
                    </a:lnTo>
                    <a:lnTo>
                      <a:pt x="492" y="266"/>
                    </a:lnTo>
                    <a:lnTo>
                      <a:pt x="516" y="242"/>
                    </a:lnTo>
                    <a:lnTo>
                      <a:pt x="544" y="222"/>
                    </a:lnTo>
                    <a:lnTo>
                      <a:pt x="572" y="206"/>
                    </a:lnTo>
                    <a:lnTo>
                      <a:pt x="602" y="192"/>
                    </a:lnTo>
                    <a:lnTo>
                      <a:pt x="634" y="180"/>
                    </a:lnTo>
                    <a:lnTo>
                      <a:pt x="666" y="172"/>
                    </a:lnTo>
                    <a:lnTo>
                      <a:pt x="700" y="166"/>
                    </a:lnTo>
                    <a:lnTo>
                      <a:pt x="736" y="164"/>
                    </a:lnTo>
                    <a:lnTo>
                      <a:pt x="736" y="164"/>
                    </a:lnTo>
                    <a:lnTo>
                      <a:pt x="762" y="166"/>
                    </a:lnTo>
                    <a:lnTo>
                      <a:pt x="788" y="168"/>
                    </a:lnTo>
                    <a:lnTo>
                      <a:pt x="814" y="174"/>
                    </a:lnTo>
                    <a:lnTo>
                      <a:pt x="838" y="180"/>
                    </a:lnTo>
                    <a:lnTo>
                      <a:pt x="862" y="188"/>
                    </a:lnTo>
                    <a:lnTo>
                      <a:pt x="886" y="200"/>
                    </a:lnTo>
                    <a:lnTo>
                      <a:pt x="910" y="212"/>
                    </a:lnTo>
                    <a:lnTo>
                      <a:pt x="930" y="224"/>
                    </a:lnTo>
                    <a:lnTo>
                      <a:pt x="952" y="240"/>
                    </a:lnTo>
                    <a:lnTo>
                      <a:pt x="970" y="256"/>
                    </a:lnTo>
                    <a:lnTo>
                      <a:pt x="990" y="276"/>
                    </a:lnTo>
                    <a:lnTo>
                      <a:pt x="1006" y="294"/>
                    </a:lnTo>
                    <a:lnTo>
                      <a:pt x="1022" y="316"/>
                    </a:lnTo>
                    <a:lnTo>
                      <a:pt x="1036" y="338"/>
                    </a:lnTo>
                    <a:lnTo>
                      <a:pt x="1048" y="360"/>
                    </a:lnTo>
                    <a:lnTo>
                      <a:pt x="1058" y="384"/>
                    </a:lnTo>
                    <a:lnTo>
                      <a:pt x="1210" y="326"/>
                    </a:lnTo>
                    <a:lnTo>
                      <a:pt x="1210" y="326"/>
                    </a:lnTo>
                    <a:lnTo>
                      <a:pt x="1196" y="290"/>
                    </a:lnTo>
                    <a:lnTo>
                      <a:pt x="1178" y="256"/>
                    </a:lnTo>
                    <a:lnTo>
                      <a:pt x="1156" y="224"/>
                    </a:lnTo>
                    <a:lnTo>
                      <a:pt x="1134" y="192"/>
                    </a:lnTo>
                    <a:lnTo>
                      <a:pt x="1110" y="164"/>
                    </a:lnTo>
                    <a:lnTo>
                      <a:pt x="1082" y="138"/>
                    </a:lnTo>
                    <a:lnTo>
                      <a:pt x="1054" y="112"/>
                    </a:lnTo>
                    <a:lnTo>
                      <a:pt x="1024" y="90"/>
                    </a:lnTo>
                    <a:lnTo>
                      <a:pt x="992" y="70"/>
                    </a:lnTo>
                    <a:lnTo>
                      <a:pt x="958" y="52"/>
                    </a:lnTo>
                    <a:lnTo>
                      <a:pt x="924" y="36"/>
                    </a:lnTo>
                    <a:lnTo>
                      <a:pt x="888" y="24"/>
                    </a:lnTo>
                    <a:lnTo>
                      <a:pt x="850" y="14"/>
                    </a:lnTo>
                    <a:lnTo>
                      <a:pt x="814" y="6"/>
                    </a:lnTo>
                    <a:lnTo>
                      <a:pt x="774" y="2"/>
                    </a:lnTo>
                    <a:lnTo>
                      <a:pt x="736" y="0"/>
                    </a:lnTo>
                    <a:lnTo>
                      <a:pt x="736" y="0"/>
                    </a:lnTo>
                    <a:lnTo>
                      <a:pt x="710" y="0"/>
                    </a:lnTo>
                    <a:lnTo>
                      <a:pt x="684" y="2"/>
                    </a:lnTo>
                    <a:lnTo>
                      <a:pt x="658" y="6"/>
                    </a:lnTo>
                    <a:lnTo>
                      <a:pt x="634" y="10"/>
                    </a:lnTo>
                    <a:lnTo>
                      <a:pt x="608" y="16"/>
                    </a:lnTo>
                    <a:lnTo>
                      <a:pt x="584" y="24"/>
                    </a:lnTo>
                    <a:lnTo>
                      <a:pt x="562" y="32"/>
                    </a:lnTo>
                    <a:lnTo>
                      <a:pt x="538" y="40"/>
                    </a:lnTo>
                    <a:lnTo>
                      <a:pt x="516" y="50"/>
                    </a:lnTo>
                    <a:lnTo>
                      <a:pt x="494" y="62"/>
                    </a:lnTo>
                    <a:lnTo>
                      <a:pt x="452" y="88"/>
                    </a:lnTo>
                    <a:lnTo>
                      <a:pt x="412" y="116"/>
                    </a:lnTo>
                    <a:lnTo>
                      <a:pt x="376" y="150"/>
                    </a:lnTo>
                    <a:lnTo>
                      <a:pt x="344" y="186"/>
                    </a:lnTo>
                    <a:lnTo>
                      <a:pt x="314" y="224"/>
                    </a:lnTo>
                    <a:lnTo>
                      <a:pt x="288" y="266"/>
                    </a:lnTo>
                    <a:lnTo>
                      <a:pt x="278" y="288"/>
                    </a:lnTo>
                    <a:lnTo>
                      <a:pt x="268" y="312"/>
                    </a:lnTo>
                    <a:lnTo>
                      <a:pt x="258" y="334"/>
                    </a:lnTo>
                    <a:lnTo>
                      <a:pt x="250" y="358"/>
                    </a:lnTo>
                    <a:lnTo>
                      <a:pt x="244" y="382"/>
                    </a:lnTo>
                    <a:lnTo>
                      <a:pt x="238" y="406"/>
                    </a:lnTo>
                    <a:lnTo>
                      <a:pt x="234" y="432"/>
                    </a:lnTo>
                    <a:lnTo>
                      <a:pt x="230" y="456"/>
                    </a:lnTo>
                    <a:lnTo>
                      <a:pt x="228" y="482"/>
                    </a:lnTo>
                    <a:lnTo>
                      <a:pt x="228" y="508"/>
                    </a:lnTo>
                    <a:lnTo>
                      <a:pt x="228" y="596"/>
                    </a:lnTo>
                    <a:lnTo>
                      <a:pt x="220" y="596"/>
                    </a:lnTo>
                    <a:lnTo>
                      <a:pt x="220" y="596"/>
                    </a:lnTo>
                    <a:lnTo>
                      <a:pt x="196" y="596"/>
                    </a:lnTo>
                    <a:lnTo>
                      <a:pt x="176" y="600"/>
                    </a:lnTo>
                    <a:lnTo>
                      <a:pt x="154" y="606"/>
                    </a:lnTo>
                    <a:lnTo>
                      <a:pt x="134" y="612"/>
                    </a:lnTo>
                    <a:lnTo>
                      <a:pt x="116" y="622"/>
                    </a:lnTo>
                    <a:lnTo>
                      <a:pt x="98" y="632"/>
                    </a:lnTo>
                    <a:lnTo>
                      <a:pt x="80" y="646"/>
                    </a:lnTo>
                    <a:lnTo>
                      <a:pt x="64" y="660"/>
                    </a:lnTo>
                    <a:lnTo>
                      <a:pt x="50" y="676"/>
                    </a:lnTo>
                    <a:lnTo>
                      <a:pt x="38" y="692"/>
                    </a:lnTo>
                    <a:lnTo>
                      <a:pt x="28" y="710"/>
                    </a:lnTo>
                    <a:lnTo>
                      <a:pt x="18" y="728"/>
                    </a:lnTo>
                    <a:lnTo>
                      <a:pt x="10" y="748"/>
                    </a:lnTo>
                    <a:lnTo>
                      <a:pt x="6" y="770"/>
                    </a:lnTo>
                    <a:lnTo>
                      <a:pt x="2" y="792"/>
                    </a:lnTo>
                    <a:lnTo>
                      <a:pt x="0" y="814"/>
                    </a:lnTo>
                    <a:lnTo>
                      <a:pt x="0" y="1416"/>
                    </a:lnTo>
                    <a:close/>
                    <a:moveTo>
                      <a:pt x="110" y="814"/>
                    </a:moveTo>
                    <a:lnTo>
                      <a:pt x="110" y="814"/>
                    </a:lnTo>
                    <a:lnTo>
                      <a:pt x="112" y="792"/>
                    </a:lnTo>
                    <a:lnTo>
                      <a:pt x="118" y="772"/>
                    </a:lnTo>
                    <a:lnTo>
                      <a:pt x="128" y="752"/>
                    </a:lnTo>
                    <a:lnTo>
                      <a:pt x="142" y="736"/>
                    </a:lnTo>
                    <a:lnTo>
                      <a:pt x="158" y="724"/>
                    </a:lnTo>
                    <a:lnTo>
                      <a:pt x="176" y="714"/>
                    </a:lnTo>
                    <a:lnTo>
                      <a:pt x="198" y="706"/>
                    </a:lnTo>
                    <a:lnTo>
                      <a:pt x="220" y="704"/>
                    </a:lnTo>
                    <a:lnTo>
                      <a:pt x="1252" y="704"/>
                    </a:lnTo>
                    <a:lnTo>
                      <a:pt x="1252" y="704"/>
                    </a:lnTo>
                    <a:lnTo>
                      <a:pt x="1274" y="706"/>
                    </a:lnTo>
                    <a:lnTo>
                      <a:pt x="1294" y="714"/>
                    </a:lnTo>
                    <a:lnTo>
                      <a:pt x="1314" y="724"/>
                    </a:lnTo>
                    <a:lnTo>
                      <a:pt x="1330" y="736"/>
                    </a:lnTo>
                    <a:lnTo>
                      <a:pt x="1344" y="752"/>
                    </a:lnTo>
                    <a:lnTo>
                      <a:pt x="1354" y="772"/>
                    </a:lnTo>
                    <a:lnTo>
                      <a:pt x="1360" y="792"/>
                    </a:lnTo>
                    <a:lnTo>
                      <a:pt x="1362" y="814"/>
                    </a:lnTo>
                    <a:lnTo>
                      <a:pt x="1362" y="1416"/>
                    </a:lnTo>
                    <a:lnTo>
                      <a:pt x="1362" y="1416"/>
                    </a:lnTo>
                    <a:lnTo>
                      <a:pt x="1360" y="1438"/>
                    </a:lnTo>
                    <a:lnTo>
                      <a:pt x="1354" y="1458"/>
                    </a:lnTo>
                    <a:lnTo>
                      <a:pt x="1344" y="1478"/>
                    </a:lnTo>
                    <a:lnTo>
                      <a:pt x="1330" y="1494"/>
                    </a:lnTo>
                    <a:lnTo>
                      <a:pt x="1314" y="1506"/>
                    </a:lnTo>
                    <a:lnTo>
                      <a:pt x="1294" y="1516"/>
                    </a:lnTo>
                    <a:lnTo>
                      <a:pt x="1274" y="1524"/>
                    </a:lnTo>
                    <a:lnTo>
                      <a:pt x="1252" y="1526"/>
                    </a:lnTo>
                    <a:lnTo>
                      <a:pt x="220" y="1526"/>
                    </a:lnTo>
                    <a:lnTo>
                      <a:pt x="220" y="1526"/>
                    </a:lnTo>
                    <a:lnTo>
                      <a:pt x="198" y="1524"/>
                    </a:lnTo>
                    <a:lnTo>
                      <a:pt x="176" y="1516"/>
                    </a:lnTo>
                    <a:lnTo>
                      <a:pt x="158" y="1506"/>
                    </a:lnTo>
                    <a:lnTo>
                      <a:pt x="142" y="1494"/>
                    </a:lnTo>
                    <a:lnTo>
                      <a:pt x="128" y="1478"/>
                    </a:lnTo>
                    <a:lnTo>
                      <a:pt x="118" y="1458"/>
                    </a:lnTo>
                    <a:lnTo>
                      <a:pt x="112" y="1438"/>
                    </a:lnTo>
                    <a:lnTo>
                      <a:pt x="110" y="1416"/>
                    </a:lnTo>
                    <a:lnTo>
                      <a:pt x="110" y="814"/>
                    </a:lnTo>
                    <a:close/>
                    <a:moveTo>
                      <a:pt x="596" y="1010"/>
                    </a:moveTo>
                    <a:lnTo>
                      <a:pt x="596" y="1010"/>
                    </a:lnTo>
                    <a:lnTo>
                      <a:pt x="596" y="996"/>
                    </a:lnTo>
                    <a:lnTo>
                      <a:pt x="598" y="982"/>
                    </a:lnTo>
                    <a:lnTo>
                      <a:pt x="602" y="970"/>
                    </a:lnTo>
                    <a:lnTo>
                      <a:pt x="606" y="956"/>
                    </a:lnTo>
                    <a:lnTo>
                      <a:pt x="612" y="944"/>
                    </a:lnTo>
                    <a:lnTo>
                      <a:pt x="620" y="932"/>
                    </a:lnTo>
                    <a:lnTo>
                      <a:pt x="628" y="922"/>
                    </a:lnTo>
                    <a:lnTo>
                      <a:pt x="636" y="912"/>
                    </a:lnTo>
                    <a:lnTo>
                      <a:pt x="646" y="902"/>
                    </a:lnTo>
                    <a:lnTo>
                      <a:pt x="658" y="894"/>
                    </a:lnTo>
                    <a:lnTo>
                      <a:pt x="670" y="888"/>
                    </a:lnTo>
                    <a:lnTo>
                      <a:pt x="682" y="882"/>
                    </a:lnTo>
                    <a:lnTo>
                      <a:pt x="694" y="878"/>
                    </a:lnTo>
                    <a:lnTo>
                      <a:pt x="708" y="874"/>
                    </a:lnTo>
                    <a:lnTo>
                      <a:pt x="722" y="872"/>
                    </a:lnTo>
                    <a:lnTo>
                      <a:pt x="736" y="870"/>
                    </a:lnTo>
                    <a:lnTo>
                      <a:pt x="736" y="870"/>
                    </a:lnTo>
                    <a:lnTo>
                      <a:pt x="750" y="872"/>
                    </a:lnTo>
                    <a:lnTo>
                      <a:pt x="764" y="874"/>
                    </a:lnTo>
                    <a:lnTo>
                      <a:pt x="778" y="878"/>
                    </a:lnTo>
                    <a:lnTo>
                      <a:pt x="790" y="882"/>
                    </a:lnTo>
                    <a:lnTo>
                      <a:pt x="802" y="888"/>
                    </a:lnTo>
                    <a:lnTo>
                      <a:pt x="814" y="894"/>
                    </a:lnTo>
                    <a:lnTo>
                      <a:pt x="826" y="902"/>
                    </a:lnTo>
                    <a:lnTo>
                      <a:pt x="836" y="912"/>
                    </a:lnTo>
                    <a:lnTo>
                      <a:pt x="844" y="922"/>
                    </a:lnTo>
                    <a:lnTo>
                      <a:pt x="852" y="932"/>
                    </a:lnTo>
                    <a:lnTo>
                      <a:pt x="860" y="944"/>
                    </a:lnTo>
                    <a:lnTo>
                      <a:pt x="866" y="956"/>
                    </a:lnTo>
                    <a:lnTo>
                      <a:pt x="870" y="970"/>
                    </a:lnTo>
                    <a:lnTo>
                      <a:pt x="874" y="982"/>
                    </a:lnTo>
                    <a:lnTo>
                      <a:pt x="876" y="996"/>
                    </a:lnTo>
                    <a:lnTo>
                      <a:pt x="876" y="1010"/>
                    </a:lnTo>
                    <a:lnTo>
                      <a:pt x="876" y="1010"/>
                    </a:lnTo>
                    <a:lnTo>
                      <a:pt x="876" y="1028"/>
                    </a:lnTo>
                    <a:lnTo>
                      <a:pt x="872" y="1044"/>
                    </a:lnTo>
                    <a:lnTo>
                      <a:pt x="866" y="1060"/>
                    </a:lnTo>
                    <a:lnTo>
                      <a:pt x="860" y="1076"/>
                    </a:lnTo>
                    <a:lnTo>
                      <a:pt x="852" y="1090"/>
                    </a:lnTo>
                    <a:lnTo>
                      <a:pt x="842" y="1102"/>
                    </a:lnTo>
                    <a:lnTo>
                      <a:pt x="830" y="1114"/>
                    </a:lnTo>
                    <a:lnTo>
                      <a:pt x="818" y="1124"/>
                    </a:lnTo>
                    <a:lnTo>
                      <a:pt x="818" y="1346"/>
                    </a:lnTo>
                    <a:lnTo>
                      <a:pt x="654" y="1346"/>
                    </a:lnTo>
                    <a:lnTo>
                      <a:pt x="654" y="1124"/>
                    </a:lnTo>
                    <a:lnTo>
                      <a:pt x="654" y="1124"/>
                    </a:lnTo>
                    <a:lnTo>
                      <a:pt x="642" y="1114"/>
                    </a:lnTo>
                    <a:lnTo>
                      <a:pt x="630" y="1102"/>
                    </a:lnTo>
                    <a:lnTo>
                      <a:pt x="620" y="1090"/>
                    </a:lnTo>
                    <a:lnTo>
                      <a:pt x="612" y="1076"/>
                    </a:lnTo>
                    <a:lnTo>
                      <a:pt x="604" y="1060"/>
                    </a:lnTo>
                    <a:lnTo>
                      <a:pt x="600" y="1044"/>
                    </a:lnTo>
                    <a:lnTo>
                      <a:pt x="596" y="1028"/>
                    </a:lnTo>
                    <a:lnTo>
                      <a:pt x="596" y="1010"/>
                    </a:lnTo>
                    <a:lnTo>
                      <a:pt x="596" y="10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3" name="Group 5"/>
            <p:cNvGrpSpPr/>
            <p:nvPr/>
          </p:nvGrpSpPr>
          <p:grpSpPr>
            <a:xfrm>
              <a:off x="2370" y="3890"/>
              <a:ext cx="3027" cy="2496"/>
              <a:chOff x="2561206" y="2299894"/>
              <a:chExt cx="1451329" cy="1197043"/>
            </a:xfrm>
          </p:grpSpPr>
          <p:sp>
            <p:nvSpPr>
              <p:cNvPr id="64" name="Rounded Rectangle 1"/>
              <p:cNvSpPr/>
              <p:nvPr/>
            </p:nvSpPr>
            <p:spPr>
              <a:xfrm>
                <a:off x="2561206" y="2299894"/>
                <a:ext cx="1451329" cy="1197043"/>
              </a:xfrm>
              <a:prstGeom prst="roundRect">
                <a:avLst>
                  <a:gd name="adj" fmla="val 10000"/>
                </a:avLst>
              </a:prstGeom>
              <a:gradFill>
                <a:gsLst>
                  <a:gs pos="0">
                    <a:srgbClr val="2BA89C"/>
                  </a:gs>
                  <a:gs pos="83000">
                    <a:srgbClr val="0E4B7A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Freeform 248"/>
              <p:cNvSpPr>
                <a:spLocks noEditPoints="1"/>
              </p:cNvSpPr>
              <p:nvPr/>
            </p:nvSpPr>
            <p:spPr bwMode="auto">
              <a:xfrm>
                <a:off x="2965941" y="2584112"/>
                <a:ext cx="641858" cy="628606"/>
              </a:xfrm>
              <a:custGeom>
                <a:avLst/>
                <a:gdLst>
                  <a:gd name="T0" fmla="*/ 1316 w 1356"/>
                  <a:gd name="T1" fmla="*/ 314 h 1328"/>
                  <a:gd name="T2" fmla="*/ 1086 w 1356"/>
                  <a:gd name="T3" fmla="*/ 524 h 1328"/>
                  <a:gd name="T4" fmla="*/ 978 w 1356"/>
                  <a:gd name="T5" fmla="*/ 538 h 1328"/>
                  <a:gd name="T6" fmla="*/ 886 w 1356"/>
                  <a:gd name="T7" fmla="*/ 482 h 1328"/>
                  <a:gd name="T8" fmla="*/ 850 w 1356"/>
                  <a:gd name="T9" fmla="*/ 366 h 1328"/>
                  <a:gd name="T10" fmla="*/ 1068 w 1356"/>
                  <a:gd name="T11" fmla="*/ 96 h 1328"/>
                  <a:gd name="T12" fmla="*/ 1068 w 1356"/>
                  <a:gd name="T13" fmla="*/ 56 h 1328"/>
                  <a:gd name="T14" fmla="*/ 956 w 1356"/>
                  <a:gd name="T15" fmla="*/ 36 h 1328"/>
                  <a:gd name="T16" fmla="*/ 672 w 1356"/>
                  <a:gd name="T17" fmla="*/ 154 h 1328"/>
                  <a:gd name="T18" fmla="*/ 562 w 1356"/>
                  <a:gd name="T19" fmla="*/ 372 h 1328"/>
                  <a:gd name="T20" fmla="*/ 450 w 1356"/>
                  <a:gd name="T21" fmla="*/ 598 h 1328"/>
                  <a:gd name="T22" fmla="*/ 74 w 1356"/>
                  <a:gd name="T23" fmla="*/ 1016 h 1328"/>
                  <a:gd name="T24" fmla="*/ 82 w 1356"/>
                  <a:gd name="T25" fmla="*/ 1178 h 1328"/>
                  <a:gd name="T26" fmla="*/ 192 w 1356"/>
                  <a:gd name="T27" fmla="*/ 1300 h 1328"/>
                  <a:gd name="T28" fmla="*/ 354 w 1356"/>
                  <a:gd name="T29" fmla="*/ 1324 h 1328"/>
                  <a:gd name="T30" fmla="*/ 704 w 1356"/>
                  <a:gd name="T31" fmla="*/ 1030 h 1328"/>
                  <a:gd name="T32" fmla="*/ 1026 w 1356"/>
                  <a:gd name="T33" fmla="*/ 1298 h 1328"/>
                  <a:gd name="T34" fmla="*/ 1180 w 1356"/>
                  <a:gd name="T35" fmla="*/ 1274 h 1328"/>
                  <a:gd name="T36" fmla="*/ 1284 w 1356"/>
                  <a:gd name="T37" fmla="*/ 1158 h 1328"/>
                  <a:gd name="T38" fmla="*/ 1284 w 1356"/>
                  <a:gd name="T39" fmla="*/ 984 h 1328"/>
                  <a:gd name="T40" fmla="*/ 1184 w 1356"/>
                  <a:gd name="T41" fmla="*/ 764 h 1328"/>
                  <a:gd name="T42" fmla="*/ 1314 w 1356"/>
                  <a:gd name="T43" fmla="*/ 614 h 1328"/>
                  <a:gd name="T44" fmla="*/ 1354 w 1356"/>
                  <a:gd name="T45" fmla="*/ 412 h 1328"/>
                  <a:gd name="T46" fmla="*/ 144 w 1356"/>
                  <a:gd name="T47" fmla="*/ 72 h 1328"/>
                  <a:gd name="T48" fmla="*/ 636 w 1356"/>
                  <a:gd name="T49" fmla="*/ 566 h 1328"/>
                  <a:gd name="T50" fmla="*/ 400 w 1356"/>
                  <a:gd name="T51" fmla="*/ 1180 h 1328"/>
                  <a:gd name="T52" fmla="*/ 306 w 1356"/>
                  <a:gd name="T53" fmla="*/ 1220 h 1328"/>
                  <a:gd name="T54" fmla="*/ 222 w 1356"/>
                  <a:gd name="T55" fmla="*/ 1190 h 1328"/>
                  <a:gd name="T56" fmla="*/ 174 w 1356"/>
                  <a:gd name="T57" fmla="*/ 1112 h 1328"/>
                  <a:gd name="T58" fmla="*/ 188 w 1356"/>
                  <a:gd name="T59" fmla="*/ 1024 h 1328"/>
                  <a:gd name="T60" fmla="*/ 448 w 1356"/>
                  <a:gd name="T61" fmla="*/ 764 h 1328"/>
                  <a:gd name="T62" fmla="*/ 1218 w 1356"/>
                  <a:gd name="T63" fmla="*/ 974 h 1328"/>
                  <a:gd name="T64" fmla="*/ 1244 w 1356"/>
                  <a:gd name="T65" fmla="*/ 1104 h 1328"/>
                  <a:gd name="T66" fmla="*/ 1182 w 1356"/>
                  <a:gd name="T67" fmla="*/ 1208 h 1328"/>
                  <a:gd name="T68" fmla="*/ 1070 w 1356"/>
                  <a:gd name="T69" fmla="*/ 1246 h 1328"/>
                  <a:gd name="T70" fmla="*/ 946 w 1356"/>
                  <a:gd name="T71" fmla="*/ 1196 h 1328"/>
                  <a:gd name="T72" fmla="*/ 662 w 1356"/>
                  <a:gd name="T73" fmla="*/ 616 h 1328"/>
                  <a:gd name="T74" fmla="*/ 318 w 1356"/>
                  <a:gd name="T75" fmla="*/ 956 h 1328"/>
                  <a:gd name="T76" fmla="*/ 204 w 1356"/>
                  <a:gd name="T77" fmla="*/ 1050 h 1328"/>
                  <a:gd name="T78" fmla="*/ 254 w 1356"/>
                  <a:gd name="T79" fmla="*/ 1172 h 1328"/>
                  <a:gd name="T80" fmla="*/ 400 w 1356"/>
                  <a:gd name="T81" fmla="*/ 1156 h 1328"/>
                  <a:gd name="T82" fmla="*/ 426 w 1356"/>
                  <a:gd name="T83" fmla="*/ 1030 h 1328"/>
                  <a:gd name="T84" fmla="*/ 318 w 1356"/>
                  <a:gd name="T85" fmla="*/ 956 h 1328"/>
                  <a:gd name="T86" fmla="*/ 318 w 1356"/>
                  <a:gd name="T87" fmla="*/ 1136 h 1328"/>
                  <a:gd name="T88" fmla="*/ 256 w 1356"/>
                  <a:gd name="T89" fmla="*/ 1086 h 1328"/>
                  <a:gd name="T90" fmla="*/ 284 w 1356"/>
                  <a:gd name="T91" fmla="*/ 1022 h 1328"/>
                  <a:gd name="T92" fmla="*/ 362 w 1356"/>
                  <a:gd name="T93" fmla="*/ 1030 h 1328"/>
                  <a:gd name="T94" fmla="*/ 370 w 1356"/>
                  <a:gd name="T95" fmla="*/ 1108 h 1328"/>
                  <a:gd name="T96" fmla="*/ 1026 w 1356"/>
                  <a:gd name="T97" fmla="*/ 1128 h 1328"/>
                  <a:gd name="T98" fmla="*/ 720 w 1356"/>
                  <a:gd name="T99" fmla="*/ 860 h 1328"/>
                  <a:gd name="T100" fmla="*/ 642 w 1356"/>
                  <a:gd name="T101" fmla="*/ 728 h 1328"/>
                  <a:gd name="T102" fmla="*/ 1128 w 1356"/>
                  <a:gd name="T103" fmla="*/ 988 h 1328"/>
                  <a:gd name="T104" fmla="*/ 1108 w 1356"/>
                  <a:gd name="T105" fmla="*/ 1034 h 1328"/>
                  <a:gd name="T106" fmla="*/ 814 w 1356"/>
                  <a:gd name="T107" fmla="*/ 750 h 1328"/>
                  <a:gd name="T108" fmla="*/ 742 w 1356"/>
                  <a:gd name="T109" fmla="*/ 626 h 1328"/>
                  <a:gd name="T110" fmla="*/ 976 w 1356"/>
                  <a:gd name="T111" fmla="*/ 836 h 1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56" h="1328">
                    <a:moveTo>
                      <a:pt x="1342" y="336"/>
                    </a:moveTo>
                    <a:lnTo>
                      <a:pt x="1342" y="336"/>
                    </a:lnTo>
                    <a:lnTo>
                      <a:pt x="1340" y="328"/>
                    </a:lnTo>
                    <a:lnTo>
                      <a:pt x="1336" y="322"/>
                    </a:lnTo>
                    <a:lnTo>
                      <a:pt x="1330" y="318"/>
                    </a:lnTo>
                    <a:lnTo>
                      <a:pt x="1324" y="316"/>
                    </a:lnTo>
                    <a:lnTo>
                      <a:pt x="1324" y="316"/>
                    </a:lnTo>
                    <a:lnTo>
                      <a:pt x="1316" y="314"/>
                    </a:lnTo>
                    <a:lnTo>
                      <a:pt x="1308" y="316"/>
                    </a:lnTo>
                    <a:lnTo>
                      <a:pt x="1302" y="318"/>
                    </a:lnTo>
                    <a:lnTo>
                      <a:pt x="1296" y="322"/>
                    </a:lnTo>
                    <a:lnTo>
                      <a:pt x="1124" y="494"/>
                    </a:lnTo>
                    <a:lnTo>
                      <a:pt x="1124" y="494"/>
                    </a:lnTo>
                    <a:lnTo>
                      <a:pt x="1112" y="506"/>
                    </a:lnTo>
                    <a:lnTo>
                      <a:pt x="1100" y="516"/>
                    </a:lnTo>
                    <a:lnTo>
                      <a:pt x="1086" y="524"/>
                    </a:lnTo>
                    <a:lnTo>
                      <a:pt x="1072" y="530"/>
                    </a:lnTo>
                    <a:lnTo>
                      <a:pt x="1058" y="536"/>
                    </a:lnTo>
                    <a:lnTo>
                      <a:pt x="1042" y="538"/>
                    </a:lnTo>
                    <a:lnTo>
                      <a:pt x="1026" y="542"/>
                    </a:lnTo>
                    <a:lnTo>
                      <a:pt x="1010" y="542"/>
                    </a:lnTo>
                    <a:lnTo>
                      <a:pt x="1010" y="542"/>
                    </a:lnTo>
                    <a:lnTo>
                      <a:pt x="994" y="542"/>
                    </a:lnTo>
                    <a:lnTo>
                      <a:pt x="978" y="538"/>
                    </a:lnTo>
                    <a:lnTo>
                      <a:pt x="964" y="536"/>
                    </a:lnTo>
                    <a:lnTo>
                      <a:pt x="948" y="530"/>
                    </a:lnTo>
                    <a:lnTo>
                      <a:pt x="934" y="524"/>
                    </a:lnTo>
                    <a:lnTo>
                      <a:pt x="922" y="516"/>
                    </a:lnTo>
                    <a:lnTo>
                      <a:pt x="908" y="506"/>
                    </a:lnTo>
                    <a:lnTo>
                      <a:pt x="896" y="494"/>
                    </a:lnTo>
                    <a:lnTo>
                      <a:pt x="896" y="494"/>
                    </a:lnTo>
                    <a:lnTo>
                      <a:pt x="886" y="482"/>
                    </a:lnTo>
                    <a:lnTo>
                      <a:pt x="876" y="470"/>
                    </a:lnTo>
                    <a:lnTo>
                      <a:pt x="868" y="456"/>
                    </a:lnTo>
                    <a:lnTo>
                      <a:pt x="862" y="442"/>
                    </a:lnTo>
                    <a:lnTo>
                      <a:pt x="856" y="426"/>
                    </a:lnTo>
                    <a:lnTo>
                      <a:pt x="852" y="412"/>
                    </a:lnTo>
                    <a:lnTo>
                      <a:pt x="850" y="396"/>
                    </a:lnTo>
                    <a:lnTo>
                      <a:pt x="850" y="382"/>
                    </a:lnTo>
                    <a:lnTo>
                      <a:pt x="850" y="366"/>
                    </a:lnTo>
                    <a:lnTo>
                      <a:pt x="852" y="350"/>
                    </a:lnTo>
                    <a:lnTo>
                      <a:pt x="856" y="336"/>
                    </a:lnTo>
                    <a:lnTo>
                      <a:pt x="862" y="320"/>
                    </a:lnTo>
                    <a:lnTo>
                      <a:pt x="868" y="306"/>
                    </a:lnTo>
                    <a:lnTo>
                      <a:pt x="876" y="292"/>
                    </a:lnTo>
                    <a:lnTo>
                      <a:pt x="886" y="280"/>
                    </a:lnTo>
                    <a:lnTo>
                      <a:pt x="896" y="268"/>
                    </a:lnTo>
                    <a:lnTo>
                      <a:pt x="1068" y="96"/>
                    </a:lnTo>
                    <a:lnTo>
                      <a:pt x="1068" y="96"/>
                    </a:lnTo>
                    <a:lnTo>
                      <a:pt x="1074" y="90"/>
                    </a:lnTo>
                    <a:lnTo>
                      <a:pt x="1076" y="82"/>
                    </a:lnTo>
                    <a:lnTo>
                      <a:pt x="1076" y="76"/>
                    </a:lnTo>
                    <a:lnTo>
                      <a:pt x="1076" y="68"/>
                    </a:lnTo>
                    <a:lnTo>
                      <a:pt x="1076" y="68"/>
                    </a:lnTo>
                    <a:lnTo>
                      <a:pt x="1074" y="62"/>
                    </a:lnTo>
                    <a:lnTo>
                      <a:pt x="1068" y="56"/>
                    </a:lnTo>
                    <a:lnTo>
                      <a:pt x="1064" y="52"/>
                    </a:lnTo>
                    <a:lnTo>
                      <a:pt x="1056" y="50"/>
                    </a:lnTo>
                    <a:lnTo>
                      <a:pt x="1056" y="50"/>
                    </a:lnTo>
                    <a:lnTo>
                      <a:pt x="1032" y="44"/>
                    </a:lnTo>
                    <a:lnTo>
                      <a:pt x="1006" y="40"/>
                    </a:lnTo>
                    <a:lnTo>
                      <a:pt x="982" y="38"/>
                    </a:lnTo>
                    <a:lnTo>
                      <a:pt x="956" y="36"/>
                    </a:lnTo>
                    <a:lnTo>
                      <a:pt x="956" y="36"/>
                    </a:lnTo>
                    <a:lnTo>
                      <a:pt x="916" y="38"/>
                    </a:lnTo>
                    <a:lnTo>
                      <a:pt x="876" y="44"/>
                    </a:lnTo>
                    <a:lnTo>
                      <a:pt x="840" y="54"/>
                    </a:lnTo>
                    <a:lnTo>
                      <a:pt x="802" y="66"/>
                    </a:lnTo>
                    <a:lnTo>
                      <a:pt x="768" y="84"/>
                    </a:lnTo>
                    <a:lnTo>
                      <a:pt x="734" y="104"/>
                    </a:lnTo>
                    <a:lnTo>
                      <a:pt x="702" y="126"/>
                    </a:lnTo>
                    <a:lnTo>
                      <a:pt x="672" y="154"/>
                    </a:lnTo>
                    <a:lnTo>
                      <a:pt x="672" y="154"/>
                    </a:lnTo>
                    <a:lnTo>
                      <a:pt x="648" y="180"/>
                    </a:lnTo>
                    <a:lnTo>
                      <a:pt x="626" y="210"/>
                    </a:lnTo>
                    <a:lnTo>
                      <a:pt x="606" y="240"/>
                    </a:lnTo>
                    <a:lnTo>
                      <a:pt x="590" y="272"/>
                    </a:lnTo>
                    <a:lnTo>
                      <a:pt x="578" y="304"/>
                    </a:lnTo>
                    <a:lnTo>
                      <a:pt x="568" y="338"/>
                    </a:lnTo>
                    <a:lnTo>
                      <a:pt x="562" y="372"/>
                    </a:lnTo>
                    <a:lnTo>
                      <a:pt x="558" y="408"/>
                    </a:lnTo>
                    <a:lnTo>
                      <a:pt x="366" y="216"/>
                    </a:lnTo>
                    <a:lnTo>
                      <a:pt x="294" y="118"/>
                    </a:lnTo>
                    <a:lnTo>
                      <a:pt x="138" y="0"/>
                    </a:lnTo>
                    <a:lnTo>
                      <a:pt x="0" y="138"/>
                    </a:lnTo>
                    <a:lnTo>
                      <a:pt x="120" y="294"/>
                    </a:lnTo>
                    <a:lnTo>
                      <a:pt x="216" y="366"/>
                    </a:lnTo>
                    <a:lnTo>
                      <a:pt x="450" y="598"/>
                    </a:lnTo>
                    <a:lnTo>
                      <a:pt x="134" y="914"/>
                    </a:lnTo>
                    <a:lnTo>
                      <a:pt x="134" y="914"/>
                    </a:lnTo>
                    <a:lnTo>
                      <a:pt x="134" y="914"/>
                    </a:lnTo>
                    <a:lnTo>
                      <a:pt x="118" y="932"/>
                    </a:lnTo>
                    <a:lnTo>
                      <a:pt x="104" y="952"/>
                    </a:lnTo>
                    <a:lnTo>
                      <a:pt x="92" y="972"/>
                    </a:lnTo>
                    <a:lnTo>
                      <a:pt x="82" y="992"/>
                    </a:lnTo>
                    <a:lnTo>
                      <a:pt x="74" y="1016"/>
                    </a:lnTo>
                    <a:lnTo>
                      <a:pt x="68" y="1038"/>
                    </a:lnTo>
                    <a:lnTo>
                      <a:pt x="64" y="1062"/>
                    </a:lnTo>
                    <a:lnTo>
                      <a:pt x="62" y="1086"/>
                    </a:lnTo>
                    <a:lnTo>
                      <a:pt x="62" y="1086"/>
                    </a:lnTo>
                    <a:lnTo>
                      <a:pt x="64" y="1110"/>
                    </a:lnTo>
                    <a:lnTo>
                      <a:pt x="68" y="1134"/>
                    </a:lnTo>
                    <a:lnTo>
                      <a:pt x="74" y="1156"/>
                    </a:lnTo>
                    <a:lnTo>
                      <a:pt x="82" y="1178"/>
                    </a:lnTo>
                    <a:lnTo>
                      <a:pt x="92" y="1200"/>
                    </a:lnTo>
                    <a:lnTo>
                      <a:pt x="104" y="1220"/>
                    </a:lnTo>
                    <a:lnTo>
                      <a:pt x="118" y="1240"/>
                    </a:lnTo>
                    <a:lnTo>
                      <a:pt x="134" y="1258"/>
                    </a:lnTo>
                    <a:lnTo>
                      <a:pt x="134" y="1258"/>
                    </a:lnTo>
                    <a:lnTo>
                      <a:pt x="152" y="1274"/>
                    </a:lnTo>
                    <a:lnTo>
                      <a:pt x="172" y="1288"/>
                    </a:lnTo>
                    <a:lnTo>
                      <a:pt x="192" y="1300"/>
                    </a:lnTo>
                    <a:lnTo>
                      <a:pt x="212" y="1310"/>
                    </a:lnTo>
                    <a:lnTo>
                      <a:pt x="234" y="1318"/>
                    </a:lnTo>
                    <a:lnTo>
                      <a:pt x="258" y="1324"/>
                    </a:lnTo>
                    <a:lnTo>
                      <a:pt x="282" y="1328"/>
                    </a:lnTo>
                    <a:lnTo>
                      <a:pt x="306" y="1328"/>
                    </a:lnTo>
                    <a:lnTo>
                      <a:pt x="306" y="1328"/>
                    </a:lnTo>
                    <a:lnTo>
                      <a:pt x="330" y="1328"/>
                    </a:lnTo>
                    <a:lnTo>
                      <a:pt x="354" y="1324"/>
                    </a:lnTo>
                    <a:lnTo>
                      <a:pt x="376" y="1318"/>
                    </a:lnTo>
                    <a:lnTo>
                      <a:pt x="398" y="1310"/>
                    </a:lnTo>
                    <a:lnTo>
                      <a:pt x="420" y="1300"/>
                    </a:lnTo>
                    <a:lnTo>
                      <a:pt x="440" y="1288"/>
                    </a:lnTo>
                    <a:lnTo>
                      <a:pt x="460" y="1274"/>
                    </a:lnTo>
                    <a:lnTo>
                      <a:pt x="478" y="1258"/>
                    </a:lnTo>
                    <a:lnTo>
                      <a:pt x="478" y="1258"/>
                    </a:lnTo>
                    <a:lnTo>
                      <a:pt x="704" y="1030"/>
                    </a:lnTo>
                    <a:lnTo>
                      <a:pt x="908" y="1234"/>
                    </a:lnTo>
                    <a:lnTo>
                      <a:pt x="908" y="1234"/>
                    </a:lnTo>
                    <a:lnTo>
                      <a:pt x="924" y="1250"/>
                    </a:lnTo>
                    <a:lnTo>
                      <a:pt x="942" y="1262"/>
                    </a:lnTo>
                    <a:lnTo>
                      <a:pt x="962" y="1274"/>
                    </a:lnTo>
                    <a:lnTo>
                      <a:pt x="982" y="1284"/>
                    </a:lnTo>
                    <a:lnTo>
                      <a:pt x="1004" y="1292"/>
                    </a:lnTo>
                    <a:lnTo>
                      <a:pt x="1026" y="1298"/>
                    </a:lnTo>
                    <a:lnTo>
                      <a:pt x="1048" y="1300"/>
                    </a:lnTo>
                    <a:lnTo>
                      <a:pt x="1070" y="1302"/>
                    </a:lnTo>
                    <a:lnTo>
                      <a:pt x="1070" y="1302"/>
                    </a:lnTo>
                    <a:lnTo>
                      <a:pt x="1094" y="1300"/>
                    </a:lnTo>
                    <a:lnTo>
                      <a:pt x="1116" y="1298"/>
                    </a:lnTo>
                    <a:lnTo>
                      <a:pt x="1138" y="1292"/>
                    </a:lnTo>
                    <a:lnTo>
                      <a:pt x="1160" y="1284"/>
                    </a:lnTo>
                    <a:lnTo>
                      <a:pt x="1180" y="1274"/>
                    </a:lnTo>
                    <a:lnTo>
                      <a:pt x="1198" y="1262"/>
                    </a:lnTo>
                    <a:lnTo>
                      <a:pt x="1218" y="1250"/>
                    </a:lnTo>
                    <a:lnTo>
                      <a:pt x="1234" y="1234"/>
                    </a:lnTo>
                    <a:lnTo>
                      <a:pt x="1234" y="1234"/>
                    </a:lnTo>
                    <a:lnTo>
                      <a:pt x="1250" y="1216"/>
                    </a:lnTo>
                    <a:lnTo>
                      <a:pt x="1264" y="1198"/>
                    </a:lnTo>
                    <a:lnTo>
                      <a:pt x="1276" y="1178"/>
                    </a:lnTo>
                    <a:lnTo>
                      <a:pt x="1284" y="1158"/>
                    </a:lnTo>
                    <a:lnTo>
                      <a:pt x="1292" y="1136"/>
                    </a:lnTo>
                    <a:lnTo>
                      <a:pt x="1298" y="1114"/>
                    </a:lnTo>
                    <a:lnTo>
                      <a:pt x="1300" y="1092"/>
                    </a:lnTo>
                    <a:lnTo>
                      <a:pt x="1302" y="1070"/>
                    </a:lnTo>
                    <a:lnTo>
                      <a:pt x="1300" y="1048"/>
                    </a:lnTo>
                    <a:lnTo>
                      <a:pt x="1298" y="1026"/>
                    </a:lnTo>
                    <a:lnTo>
                      <a:pt x="1292" y="1004"/>
                    </a:lnTo>
                    <a:lnTo>
                      <a:pt x="1284" y="984"/>
                    </a:lnTo>
                    <a:lnTo>
                      <a:pt x="1276" y="964"/>
                    </a:lnTo>
                    <a:lnTo>
                      <a:pt x="1264" y="944"/>
                    </a:lnTo>
                    <a:lnTo>
                      <a:pt x="1250" y="924"/>
                    </a:lnTo>
                    <a:lnTo>
                      <a:pt x="1234" y="908"/>
                    </a:lnTo>
                    <a:lnTo>
                      <a:pt x="1126" y="798"/>
                    </a:lnTo>
                    <a:lnTo>
                      <a:pt x="1126" y="798"/>
                    </a:lnTo>
                    <a:lnTo>
                      <a:pt x="1156" y="782"/>
                    </a:lnTo>
                    <a:lnTo>
                      <a:pt x="1184" y="764"/>
                    </a:lnTo>
                    <a:lnTo>
                      <a:pt x="1212" y="742"/>
                    </a:lnTo>
                    <a:lnTo>
                      <a:pt x="1238" y="718"/>
                    </a:lnTo>
                    <a:lnTo>
                      <a:pt x="1238" y="718"/>
                    </a:lnTo>
                    <a:lnTo>
                      <a:pt x="1256" y="700"/>
                    </a:lnTo>
                    <a:lnTo>
                      <a:pt x="1272" y="680"/>
                    </a:lnTo>
                    <a:lnTo>
                      <a:pt x="1288" y="658"/>
                    </a:lnTo>
                    <a:lnTo>
                      <a:pt x="1302" y="636"/>
                    </a:lnTo>
                    <a:lnTo>
                      <a:pt x="1314" y="614"/>
                    </a:lnTo>
                    <a:lnTo>
                      <a:pt x="1324" y="590"/>
                    </a:lnTo>
                    <a:lnTo>
                      <a:pt x="1334" y="566"/>
                    </a:lnTo>
                    <a:lnTo>
                      <a:pt x="1342" y="540"/>
                    </a:lnTo>
                    <a:lnTo>
                      <a:pt x="1346" y="516"/>
                    </a:lnTo>
                    <a:lnTo>
                      <a:pt x="1352" y="490"/>
                    </a:lnTo>
                    <a:lnTo>
                      <a:pt x="1354" y="464"/>
                    </a:lnTo>
                    <a:lnTo>
                      <a:pt x="1356" y="438"/>
                    </a:lnTo>
                    <a:lnTo>
                      <a:pt x="1354" y="412"/>
                    </a:lnTo>
                    <a:lnTo>
                      <a:pt x="1352" y="386"/>
                    </a:lnTo>
                    <a:lnTo>
                      <a:pt x="1348" y="360"/>
                    </a:lnTo>
                    <a:lnTo>
                      <a:pt x="1342" y="336"/>
                    </a:lnTo>
                    <a:lnTo>
                      <a:pt x="1342" y="336"/>
                    </a:lnTo>
                    <a:close/>
                    <a:moveTo>
                      <a:pt x="254" y="324"/>
                    </a:moveTo>
                    <a:lnTo>
                      <a:pt x="158" y="254"/>
                    </a:lnTo>
                    <a:lnTo>
                      <a:pt x="72" y="142"/>
                    </a:lnTo>
                    <a:lnTo>
                      <a:pt x="144" y="72"/>
                    </a:lnTo>
                    <a:lnTo>
                      <a:pt x="256" y="158"/>
                    </a:lnTo>
                    <a:lnTo>
                      <a:pt x="324" y="252"/>
                    </a:lnTo>
                    <a:lnTo>
                      <a:pt x="560" y="486"/>
                    </a:lnTo>
                    <a:lnTo>
                      <a:pt x="560" y="488"/>
                    </a:lnTo>
                    <a:lnTo>
                      <a:pt x="592" y="520"/>
                    </a:lnTo>
                    <a:lnTo>
                      <a:pt x="634" y="562"/>
                    </a:lnTo>
                    <a:lnTo>
                      <a:pt x="636" y="564"/>
                    </a:lnTo>
                    <a:lnTo>
                      <a:pt x="636" y="566"/>
                    </a:lnTo>
                    <a:lnTo>
                      <a:pt x="614" y="586"/>
                    </a:lnTo>
                    <a:lnTo>
                      <a:pt x="594" y="606"/>
                    </a:lnTo>
                    <a:lnTo>
                      <a:pt x="564" y="636"/>
                    </a:lnTo>
                    <a:lnTo>
                      <a:pt x="488" y="560"/>
                    </a:lnTo>
                    <a:lnTo>
                      <a:pt x="254" y="324"/>
                    </a:lnTo>
                    <a:close/>
                    <a:moveTo>
                      <a:pt x="400" y="1180"/>
                    </a:moveTo>
                    <a:lnTo>
                      <a:pt x="400" y="1180"/>
                    </a:lnTo>
                    <a:lnTo>
                      <a:pt x="400" y="1180"/>
                    </a:lnTo>
                    <a:lnTo>
                      <a:pt x="390" y="1190"/>
                    </a:lnTo>
                    <a:lnTo>
                      <a:pt x="380" y="1198"/>
                    </a:lnTo>
                    <a:lnTo>
                      <a:pt x="368" y="1204"/>
                    </a:lnTo>
                    <a:lnTo>
                      <a:pt x="356" y="1210"/>
                    </a:lnTo>
                    <a:lnTo>
                      <a:pt x="344" y="1214"/>
                    </a:lnTo>
                    <a:lnTo>
                      <a:pt x="332" y="1218"/>
                    </a:lnTo>
                    <a:lnTo>
                      <a:pt x="318" y="1218"/>
                    </a:lnTo>
                    <a:lnTo>
                      <a:pt x="306" y="1220"/>
                    </a:lnTo>
                    <a:lnTo>
                      <a:pt x="306" y="1220"/>
                    </a:lnTo>
                    <a:lnTo>
                      <a:pt x="292" y="1218"/>
                    </a:lnTo>
                    <a:lnTo>
                      <a:pt x="280" y="1218"/>
                    </a:lnTo>
                    <a:lnTo>
                      <a:pt x="266" y="1214"/>
                    </a:lnTo>
                    <a:lnTo>
                      <a:pt x="254" y="1210"/>
                    </a:lnTo>
                    <a:lnTo>
                      <a:pt x="242" y="1204"/>
                    </a:lnTo>
                    <a:lnTo>
                      <a:pt x="232" y="1198"/>
                    </a:lnTo>
                    <a:lnTo>
                      <a:pt x="222" y="1190"/>
                    </a:lnTo>
                    <a:lnTo>
                      <a:pt x="212" y="1180"/>
                    </a:lnTo>
                    <a:lnTo>
                      <a:pt x="212" y="1180"/>
                    </a:lnTo>
                    <a:lnTo>
                      <a:pt x="202" y="1170"/>
                    </a:lnTo>
                    <a:lnTo>
                      <a:pt x="194" y="1160"/>
                    </a:lnTo>
                    <a:lnTo>
                      <a:pt x="188" y="1148"/>
                    </a:lnTo>
                    <a:lnTo>
                      <a:pt x="182" y="1138"/>
                    </a:lnTo>
                    <a:lnTo>
                      <a:pt x="178" y="1124"/>
                    </a:lnTo>
                    <a:lnTo>
                      <a:pt x="174" y="1112"/>
                    </a:lnTo>
                    <a:lnTo>
                      <a:pt x="172" y="1100"/>
                    </a:lnTo>
                    <a:lnTo>
                      <a:pt x="172" y="1086"/>
                    </a:lnTo>
                    <a:lnTo>
                      <a:pt x="172" y="1086"/>
                    </a:lnTo>
                    <a:lnTo>
                      <a:pt x="172" y="1072"/>
                    </a:lnTo>
                    <a:lnTo>
                      <a:pt x="174" y="1060"/>
                    </a:lnTo>
                    <a:lnTo>
                      <a:pt x="178" y="1048"/>
                    </a:lnTo>
                    <a:lnTo>
                      <a:pt x="182" y="1034"/>
                    </a:lnTo>
                    <a:lnTo>
                      <a:pt x="188" y="1024"/>
                    </a:lnTo>
                    <a:lnTo>
                      <a:pt x="194" y="1012"/>
                    </a:lnTo>
                    <a:lnTo>
                      <a:pt x="202" y="1002"/>
                    </a:lnTo>
                    <a:lnTo>
                      <a:pt x="212" y="992"/>
                    </a:lnTo>
                    <a:lnTo>
                      <a:pt x="452" y="750"/>
                    </a:lnTo>
                    <a:lnTo>
                      <a:pt x="452" y="750"/>
                    </a:lnTo>
                    <a:lnTo>
                      <a:pt x="450" y="756"/>
                    </a:lnTo>
                    <a:lnTo>
                      <a:pt x="448" y="764"/>
                    </a:lnTo>
                    <a:lnTo>
                      <a:pt x="448" y="764"/>
                    </a:lnTo>
                    <a:lnTo>
                      <a:pt x="450" y="774"/>
                    </a:lnTo>
                    <a:lnTo>
                      <a:pt x="456" y="782"/>
                    </a:lnTo>
                    <a:lnTo>
                      <a:pt x="628" y="954"/>
                    </a:lnTo>
                    <a:lnTo>
                      <a:pt x="400" y="1180"/>
                    </a:lnTo>
                    <a:close/>
                    <a:moveTo>
                      <a:pt x="1196" y="946"/>
                    </a:moveTo>
                    <a:lnTo>
                      <a:pt x="1196" y="946"/>
                    </a:lnTo>
                    <a:lnTo>
                      <a:pt x="1208" y="960"/>
                    </a:lnTo>
                    <a:lnTo>
                      <a:pt x="1218" y="974"/>
                    </a:lnTo>
                    <a:lnTo>
                      <a:pt x="1228" y="988"/>
                    </a:lnTo>
                    <a:lnTo>
                      <a:pt x="1234" y="1004"/>
                    </a:lnTo>
                    <a:lnTo>
                      <a:pt x="1240" y="1020"/>
                    </a:lnTo>
                    <a:lnTo>
                      <a:pt x="1244" y="1036"/>
                    </a:lnTo>
                    <a:lnTo>
                      <a:pt x="1246" y="1054"/>
                    </a:lnTo>
                    <a:lnTo>
                      <a:pt x="1248" y="1070"/>
                    </a:lnTo>
                    <a:lnTo>
                      <a:pt x="1246" y="1088"/>
                    </a:lnTo>
                    <a:lnTo>
                      <a:pt x="1244" y="1104"/>
                    </a:lnTo>
                    <a:lnTo>
                      <a:pt x="1240" y="1120"/>
                    </a:lnTo>
                    <a:lnTo>
                      <a:pt x="1234" y="1136"/>
                    </a:lnTo>
                    <a:lnTo>
                      <a:pt x="1228" y="1152"/>
                    </a:lnTo>
                    <a:lnTo>
                      <a:pt x="1218" y="1168"/>
                    </a:lnTo>
                    <a:lnTo>
                      <a:pt x="1208" y="1182"/>
                    </a:lnTo>
                    <a:lnTo>
                      <a:pt x="1196" y="1196"/>
                    </a:lnTo>
                    <a:lnTo>
                      <a:pt x="1196" y="1196"/>
                    </a:lnTo>
                    <a:lnTo>
                      <a:pt x="1182" y="1208"/>
                    </a:lnTo>
                    <a:lnTo>
                      <a:pt x="1168" y="1218"/>
                    </a:lnTo>
                    <a:lnTo>
                      <a:pt x="1154" y="1226"/>
                    </a:lnTo>
                    <a:lnTo>
                      <a:pt x="1138" y="1234"/>
                    </a:lnTo>
                    <a:lnTo>
                      <a:pt x="1122" y="1240"/>
                    </a:lnTo>
                    <a:lnTo>
                      <a:pt x="1106" y="1244"/>
                    </a:lnTo>
                    <a:lnTo>
                      <a:pt x="1088" y="1246"/>
                    </a:lnTo>
                    <a:lnTo>
                      <a:pt x="1070" y="1246"/>
                    </a:lnTo>
                    <a:lnTo>
                      <a:pt x="1070" y="1246"/>
                    </a:lnTo>
                    <a:lnTo>
                      <a:pt x="1054" y="1246"/>
                    </a:lnTo>
                    <a:lnTo>
                      <a:pt x="1036" y="1244"/>
                    </a:lnTo>
                    <a:lnTo>
                      <a:pt x="1020" y="1240"/>
                    </a:lnTo>
                    <a:lnTo>
                      <a:pt x="1004" y="1234"/>
                    </a:lnTo>
                    <a:lnTo>
                      <a:pt x="988" y="1226"/>
                    </a:lnTo>
                    <a:lnTo>
                      <a:pt x="974" y="1218"/>
                    </a:lnTo>
                    <a:lnTo>
                      <a:pt x="960" y="1208"/>
                    </a:lnTo>
                    <a:lnTo>
                      <a:pt x="946" y="1196"/>
                    </a:lnTo>
                    <a:lnTo>
                      <a:pt x="744" y="992"/>
                    </a:lnTo>
                    <a:lnTo>
                      <a:pt x="666" y="914"/>
                    </a:lnTo>
                    <a:lnTo>
                      <a:pt x="514" y="764"/>
                    </a:lnTo>
                    <a:lnTo>
                      <a:pt x="564" y="714"/>
                    </a:lnTo>
                    <a:lnTo>
                      <a:pt x="564" y="714"/>
                    </a:lnTo>
                    <a:lnTo>
                      <a:pt x="622" y="656"/>
                    </a:lnTo>
                    <a:lnTo>
                      <a:pt x="642" y="636"/>
                    </a:lnTo>
                    <a:lnTo>
                      <a:pt x="662" y="616"/>
                    </a:lnTo>
                    <a:lnTo>
                      <a:pt x="714" y="564"/>
                    </a:lnTo>
                    <a:lnTo>
                      <a:pt x="764" y="514"/>
                    </a:lnTo>
                    <a:lnTo>
                      <a:pt x="1024" y="774"/>
                    </a:lnTo>
                    <a:lnTo>
                      <a:pt x="1048" y="798"/>
                    </a:lnTo>
                    <a:lnTo>
                      <a:pt x="1070" y="820"/>
                    </a:lnTo>
                    <a:lnTo>
                      <a:pt x="1196" y="946"/>
                    </a:lnTo>
                    <a:close/>
                    <a:moveTo>
                      <a:pt x="318" y="956"/>
                    </a:moveTo>
                    <a:lnTo>
                      <a:pt x="318" y="956"/>
                    </a:lnTo>
                    <a:lnTo>
                      <a:pt x="296" y="958"/>
                    </a:lnTo>
                    <a:lnTo>
                      <a:pt x="274" y="966"/>
                    </a:lnTo>
                    <a:lnTo>
                      <a:pt x="254" y="976"/>
                    </a:lnTo>
                    <a:lnTo>
                      <a:pt x="236" y="990"/>
                    </a:lnTo>
                    <a:lnTo>
                      <a:pt x="236" y="990"/>
                    </a:lnTo>
                    <a:lnTo>
                      <a:pt x="220" y="1008"/>
                    </a:lnTo>
                    <a:lnTo>
                      <a:pt x="210" y="1028"/>
                    </a:lnTo>
                    <a:lnTo>
                      <a:pt x="204" y="1050"/>
                    </a:lnTo>
                    <a:lnTo>
                      <a:pt x="202" y="1074"/>
                    </a:lnTo>
                    <a:lnTo>
                      <a:pt x="202" y="1074"/>
                    </a:lnTo>
                    <a:lnTo>
                      <a:pt x="204" y="1096"/>
                    </a:lnTo>
                    <a:lnTo>
                      <a:pt x="210" y="1118"/>
                    </a:lnTo>
                    <a:lnTo>
                      <a:pt x="220" y="1138"/>
                    </a:lnTo>
                    <a:lnTo>
                      <a:pt x="236" y="1156"/>
                    </a:lnTo>
                    <a:lnTo>
                      <a:pt x="236" y="1156"/>
                    </a:lnTo>
                    <a:lnTo>
                      <a:pt x="254" y="1172"/>
                    </a:lnTo>
                    <a:lnTo>
                      <a:pt x="274" y="1182"/>
                    </a:lnTo>
                    <a:lnTo>
                      <a:pt x="296" y="1188"/>
                    </a:lnTo>
                    <a:lnTo>
                      <a:pt x="318" y="1190"/>
                    </a:lnTo>
                    <a:lnTo>
                      <a:pt x="318" y="1190"/>
                    </a:lnTo>
                    <a:lnTo>
                      <a:pt x="342" y="1188"/>
                    </a:lnTo>
                    <a:lnTo>
                      <a:pt x="362" y="1182"/>
                    </a:lnTo>
                    <a:lnTo>
                      <a:pt x="382" y="1172"/>
                    </a:lnTo>
                    <a:lnTo>
                      <a:pt x="400" y="1156"/>
                    </a:lnTo>
                    <a:lnTo>
                      <a:pt x="400" y="1156"/>
                    </a:lnTo>
                    <a:lnTo>
                      <a:pt x="408" y="1148"/>
                    </a:lnTo>
                    <a:lnTo>
                      <a:pt x="416" y="1138"/>
                    </a:lnTo>
                    <a:lnTo>
                      <a:pt x="426" y="1118"/>
                    </a:lnTo>
                    <a:lnTo>
                      <a:pt x="432" y="1096"/>
                    </a:lnTo>
                    <a:lnTo>
                      <a:pt x="434" y="1074"/>
                    </a:lnTo>
                    <a:lnTo>
                      <a:pt x="432" y="1052"/>
                    </a:lnTo>
                    <a:lnTo>
                      <a:pt x="426" y="1030"/>
                    </a:lnTo>
                    <a:lnTo>
                      <a:pt x="416" y="1010"/>
                    </a:lnTo>
                    <a:lnTo>
                      <a:pt x="408" y="1000"/>
                    </a:lnTo>
                    <a:lnTo>
                      <a:pt x="400" y="990"/>
                    </a:lnTo>
                    <a:lnTo>
                      <a:pt x="400" y="990"/>
                    </a:lnTo>
                    <a:lnTo>
                      <a:pt x="382" y="976"/>
                    </a:lnTo>
                    <a:lnTo>
                      <a:pt x="362" y="966"/>
                    </a:lnTo>
                    <a:lnTo>
                      <a:pt x="342" y="958"/>
                    </a:lnTo>
                    <a:lnTo>
                      <a:pt x="318" y="956"/>
                    </a:lnTo>
                    <a:lnTo>
                      <a:pt x="318" y="956"/>
                    </a:lnTo>
                    <a:close/>
                    <a:moveTo>
                      <a:pt x="362" y="1118"/>
                    </a:moveTo>
                    <a:lnTo>
                      <a:pt x="362" y="1118"/>
                    </a:lnTo>
                    <a:lnTo>
                      <a:pt x="352" y="1126"/>
                    </a:lnTo>
                    <a:lnTo>
                      <a:pt x="342" y="1132"/>
                    </a:lnTo>
                    <a:lnTo>
                      <a:pt x="330" y="1134"/>
                    </a:lnTo>
                    <a:lnTo>
                      <a:pt x="318" y="1136"/>
                    </a:lnTo>
                    <a:lnTo>
                      <a:pt x="318" y="1136"/>
                    </a:lnTo>
                    <a:lnTo>
                      <a:pt x="306" y="1134"/>
                    </a:lnTo>
                    <a:lnTo>
                      <a:pt x="294" y="1132"/>
                    </a:lnTo>
                    <a:lnTo>
                      <a:pt x="284" y="1126"/>
                    </a:lnTo>
                    <a:lnTo>
                      <a:pt x="274" y="1118"/>
                    </a:lnTo>
                    <a:lnTo>
                      <a:pt x="274" y="1118"/>
                    </a:lnTo>
                    <a:lnTo>
                      <a:pt x="266" y="1108"/>
                    </a:lnTo>
                    <a:lnTo>
                      <a:pt x="260" y="1098"/>
                    </a:lnTo>
                    <a:lnTo>
                      <a:pt x="256" y="1086"/>
                    </a:lnTo>
                    <a:lnTo>
                      <a:pt x="256" y="1074"/>
                    </a:lnTo>
                    <a:lnTo>
                      <a:pt x="256" y="1074"/>
                    </a:lnTo>
                    <a:lnTo>
                      <a:pt x="256" y="1062"/>
                    </a:lnTo>
                    <a:lnTo>
                      <a:pt x="260" y="1050"/>
                    </a:lnTo>
                    <a:lnTo>
                      <a:pt x="266" y="1040"/>
                    </a:lnTo>
                    <a:lnTo>
                      <a:pt x="274" y="1030"/>
                    </a:lnTo>
                    <a:lnTo>
                      <a:pt x="274" y="1030"/>
                    </a:lnTo>
                    <a:lnTo>
                      <a:pt x="284" y="1022"/>
                    </a:lnTo>
                    <a:lnTo>
                      <a:pt x="294" y="1016"/>
                    </a:lnTo>
                    <a:lnTo>
                      <a:pt x="306" y="1012"/>
                    </a:lnTo>
                    <a:lnTo>
                      <a:pt x="318" y="1012"/>
                    </a:lnTo>
                    <a:lnTo>
                      <a:pt x="318" y="1012"/>
                    </a:lnTo>
                    <a:lnTo>
                      <a:pt x="330" y="1012"/>
                    </a:lnTo>
                    <a:lnTo>
                      <a:pt x="342" y="1016"/>
                    </a:lnTo>
                    <a:lnTo>
                      <a:pt x="352" y="1022"/>
                    </a:lnTo>
                    <a:lnTo>
                      <a:pt x="362" y="1030"/>
                    </a:lnTo>
                    <a:lnTo>
                      <a:pt x="362" y="1030"/>
                    </a:lnTo>
                    <a:lnTo>
                      <a:pt x="370" y="1040"/>
                    </a:lnTo>
                    <a:lnTo>
                      <a:pt x="376" y="1050"/>
                    </a:lnTo>
                    <a:lnTo>
                      <a:pt x="380" y="1062"/>
                    </a:lnTo>
                    <a:lnTo>
                      <a:pt x="380" y="1074"/>
                    </a:lnTo>
                    <a:lnTo>
                      <a:pt x="380" y="1086"/>
                    </a:lnTo>
                    <a:lnTo>
                      <a:pt x="376" y="1098"/>
                    </a:lnTo>
                    <a:lnTo>
                      <a:pt x="370" y="1108"/>
                    </a:lnTo>
                    <a:lnTo>
                      <a:pt x="362" y="1118"/>
                    </a:lnTo>
                    <a:lnTo>
                      <a:pt x="362" y="1118"/>
                    </a:lnTo>
                    <a:close/>
                    <a:moveTo>
                      <a:pt x="1026" y="1090"/>
                    </a:moveTo>
                    <a:lnTo>
                      <a:pt x="1026" y="1090"/>
                    </a:lnTo>
                    <a:lnTo>
                      <a:pt x="1032" y="1098"/>
                    </a:lnTo>
                    <a:lnTo>
                      <a:pt x="1034" y="1108"/>
                    </a:lnTo>
                    <a:lnTo>
                      <a:pt x="1032" y="1118"/>
                    </a:lnTo>
                    <a:lnTo>
                      <a:pt x="1026" y="1128"/>
                    </a:lnTo>
                    <a:lnTo>
                      <a:pt x="1026" y="1128"/>
                    </a:lnTo>
                    <a:lnTo>
                      <a:pt x="1016" y="1134"/>
                    </a:lnTo>
                    <a:lnTo>
                      <a:pt x="1006" y="1136"/>
                    </a:lnTo>
                    <a:lnTo>
                      <a:pt x="1006" y="1136"/>
                    </a:lnTo>
                    <a:lnTo>
                      <a:pt x="996" y="1134"/>
                    </a:lnTo>
                    <a:lnTo>
                      <a:pt x="988" y="1128"/>
                    </a:lnTo>
                    <a:lnTo>
                      <a:pt x="798" y="938"/>
                    </a:lnTo>
                    <a:lnTo>
                      <a:pt x="720" y="860"/>
                    </a:lnTo>
                    <a:lnTo>
                      <a:pt x="632" y="772"/>
                    </a:lnTo>
                    <a:lnTo>
                      <a:pt x="632" y="772"/>
                    </a:lnTo>
                    <a:lnTo>
                      <a:pt x="626" y="764"/>
                    </a:lnTo>
                    <a:lnTo>
                      <a:pt x="624" y="754"/>
                    </a:lnTo>
                    <a:lnTo>
                      <a:pt x="626" y="744"/>
                    </a:lnTo>
                    <a:lnTo>
                      <a:pt x="632" y="734"/>
                    </a:lnTo>
                    <a:lnTo>
                      <a:pt x="632" y="734"/>
                    </a:lnTo>
                    <a:lnTo>
                      <a:pt x="642" y="728"/>
                    </a:lnTo>
                    <a:lnTo>
                      <a:pt x="652" y="726"/>
                    </a:lnTo>
                    <a:lnTo>
                      <a:pt x="662" y="728"/>
                    </a:lnTo>
                    <a:lnTo>
                      <a:pt x="672" y="734"/>
                    </a:lnTo>
                    <a:lnTo>
                      <a:pt x="758" y="822"/>
                    </a:lnTo>
                    <a:lnTo>
                      <a:pt x="836" y="900"/>
                    </a:lnTo>
                    <a:lnTo>
                      <a:pt x="1026" y="1090"/>
                    </a:lnTo>
                    <a:close/>
                    <a:moveTo>
                      <a:pt x="976" y="836"/>
                    </a:moveTo>
                    <a:lnTo>
                      <a:pt x="1128" y="988"/>
                    </a:lnTo>
                    <a:lnTo>
                      <a:pt x="1128" y="988"/>
                    </a:lnTo>
                    <a:lnTo>
                      <a:pt x="1134" y="996"/>
                    </a:lnTo>
                    <a:lnTo>
                      <a:pt x="1136" y="1006"/>
                    </a:lnTo>
                    <a:lnTo>
                      <a:pt x="1134" y="1018"/>
                    </a:lnTo>
                    <a:lnTo>
                      <a:pt x="1128" y="1026"/>
                    </a:lnTo>
                    <a:lnTo>
                      <a:pt x="1128" y="1026"/>
                    </a:lnTo>
                    <a:lnTo>
                      <a:pt x="1118" y="1032"/>
                    </a:lnTo>
                    <a:lnTo>
                      <a:pt x="1108" y="1034"/>
                    </a:lnTo>
                    <a:lnTo>
                      <a:pt x="1108" y="1034"/>
                    </a:lnTo>
                    <a:lnTo>
                      <a:pt x="1098" y="1032"/>
                    </a:lnTo>
                    <a:lnTo>
                      <a:pt x="1088" y="1026"/>
                    </a:lnTo>
                    <a:lnTo>
                      <a:pt x="898" y="836"/>
                    </a:lnTo>
                    <a:lnTo>
                      <a:pt x="894" y="832"/>
                    </a:lnTo>
                    <a:lnTo>
                      <a:pt x="858" y="796"/>
                    </a:lnTo>
                    <a:lnTo>
                      <a:pt x="822" y="760"/>
                    </a:lnTo>
                    <a:lnTo>
                      <a:pt x="814" y="750"/>
                    </a:lnTo>
                    <a:lnTo>
                      <a:pt x="734" y="672"/>
                    </a:lnTo>
                    <a:lnTo>
                      <a:pt x="734" y="672"/>
                    </a:lnTo>
                    <a:lnTo>
                      <a:pt x="728" y="662"/>
                    </a:lnTo>
                    <a:lnTo>
                      <a:pt x="726" y="652"/>
                    </a:lnTo>
                    <a:lnTo>
                      <a:pt x="728" y="642"/>
                    </a:lnTo>
                    <a:lnTo>
                      <a:pt x="734" y="632"/>
                    </a:lnTo>
                    <a:lnTo>
                      <a:pt x="734" y="632"/>
                    </a:lnTo>
                    <a:lnTo>
                      <a:pt x="742" y="626"/>
                    </a:lnTo>
                    <a:lnTo>
                      <a:pt x="754" y="624"/>
                    </a:lnTo>
                    <a:lnTo>
                      <a:pt x="764" y="626"/>
                    </a:lnTo>
                    <a:lnTo>
                      <a:pt x="772" y="632"/>
                    </a:lnTo>
                    <a:lnTo>
                      <a:pt x="890" y="750"/>
                    </a:lnTo>
                    <a:lnTo>
                      <a:pt x="908" y="768"/>
                    </a:lnTo>
                    <a:lnTo>
                      <a:pt x="920" y="780"/>
                    </a:lnTo>
                    <a:lnTo>
                      <a:pt x="948" y="808"/>
                    </a:lnTo>
                    <a:lnTo>
                      <a:pt x="976" y="8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66" name="Straight Connector 36"/>
          <p:cNvCxnSpPr/>
          <p:nvPr/>
        </p:nvCxnSpPr>
        <p:spPr>
          <a:xfrm>
            <a:off x="5423535" y="1462405"/>
            <a:ext cx="1164590" cy="0"/>
          </a:xfrm>
          <a:prstGeom prst="line">
            <a:avLst/>
          </a:prstGeom>
          <a:ln w="63500">
            <a:solidFill>
              <a:srgbClr val="1C82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utoShape 25"/>
          <p:cNvSpPr/>
          <p:nvPr/>
        </p:nvSpPr>
        <p:spPr bwMode="auto">
          <a:xfrm>
            <a:off x="729380" y="4519430"/>
            <a:ext cx="2505710" cy="13381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323215">
              <a:lnSpc>
                <a:spcPct val="200000"/>
              </a:lnSpc>
              <a:spcBef>
                <a:spcPts val="850"/>
              </a:spcBef>
              <a:defRPr/>
            </a:pP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project2_N010</a:t>
            </a:r>
          </a:p>
          <a:p>
            <a:pPr algn="ctr" defTabSz="323215">
              <a:lnSpc>
                <a:spcPct val="200000"/>
              </a:lnSpc>
              <a:spcBef>
                <a:spcPts val="850"/>
              </a:spcBef>
              <a:defRPr/>
            </a:pP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PTT-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Japan_Travel</a:t>
            </a:r>
            <a:endParaRPr lang="zh-CN" altLang="en-US" sz="1600" dirty="0">
              <a:ln>
                <a:noFill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07842" y="4149848"/>
            <a:ext cx="236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buClr>
                <a:srgbClr val="E24848"/>
              </a:buClr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工作流程</a:t>
            </a:r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及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資料來源</a:t>
            </a:r>
          </a:p>
          <a:p>
            <a:pPr algn="dist">
              <a:buClr>
                <a:srgbClr val="E24848"/>
              </a:buClr>
            </a:pPr>
            <a:endParaRPr kumimoji="0" lang="zh-CN" alt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026383" y="4176855"/>
            <a:ext cx="159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buClr>
                <a:srgbClr val="E24848"/>
              </a:buClr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資料時間</a:t>
            </a:r>
          </a:p>
        </p:txBody>
      </p:sp>
      <p:sp>
        <p:nvSpPr>
          <p:cNvPr id="71" name="AutoShape 25"/>
          <p:cNvSpPr/>
          <p:nvPr/>
        </p:nvSpPr>
        <p:spPr bwMode="auto">
          <a:xfrm>
            <a:off x="6245625" y="4519430"/>
            <a:ext cx="2879725" cy="9899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323215">
              <a:lnSpc>
                <a:spcPct val="200000"/>
              </a:lnSpc>
              <a:spcBef>
                <a:spcPts val="85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  <a:cs typeface="+mn-ea"/>
                <a:sym typeface="+mn-lt"/>
              </a:rPr>
              <a:t>4,894</a:t>
            </a:r>
            <a:r>
              <a:rPr lang="zh-TW" altLang="en-US" sz="1600" b="1" dirty="0">
                <a:solidFill>
                  <a:schemeClr val="bg1"/>
                </a:solidFill>
                <a:cs typeface="+mn-ea"/>
                <a:sym typeface="+mn-lt"/>
              </a:rPr>
              <a:t>筆</a:t>
            </a:r>
            <a:endParaRPr lang="zh-CN" altLang="en-US" sz="1600" b="1" dirty="0">
              <a:ln>
                <a:noFill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887293" y="4186111"/>
            <a:ext cx="159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buClr>
                <a:srgbClr val="E24848"/>
              </a:buClr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資料筆數</a:t>
            </a:r>
            <a:endParaRPr kumimoji="0" lang="zh-CN" alt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3" name="AutoShape 25"/>
          <p:cNvSpPr/>
          <p:nvPr/>
        </p:nvSpPr>
        <p:spPr bwMode="auto">
          <a:xfrm>
            <a:off x="9142095" y="4571820"/>
            <a:ext cx="2505710" cy="9899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323215">
              <a:lnSpc>
                <a:spcPct val="200000"/>
              </a:lnSpc>
              <a:spcBef>
                <a:spcPts val="850"/>
              </a:spcBef>
              <a:defRPr/>
            </a:pPr>
            <a:r>
              <a:rPr lang="zh-TW" altLang="zh-TW" sz="1600" dirty="0">
                <a:solidFill>
                  <a:schemeClr val="bg1"/>
                </a:solidFill>
              </a:rPr>
              <a:t>政治、徵人、讓售</a:t>
            </a:r>
            <a:endParaRPr lang="zh-CN" altLang="en-US" sz="800" dirty="0">
              <a:ln>
                <a:noFill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596755" y="4184431"/>
            <a:ext cx="159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buClr>
                <a:srgbClr val="E24848"/>
              </a:buClr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排除關鍵字</a:t>
            </a:r>
            <a:endParaRPr kumimoji="0" lang="zh-CN" alt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AutoShape 25">
            <a:extLst>
              <a:ext uri="{FF2B5EF4-FFF2-40B4-BE49-F238E27FC236}">
                <a16:creationId xmlns:a16="http://schemas.microsoft.com/office/drawing/2014/main" id="{57368851-6458-4148-802E-EA96BDCD9349}"/>
              </a:ext>
            </a:extLst>
          </p:cNvPr>
          <p:cNvSpPr/>
          <p:nvPr/>
        </p:nvSpPr>
        <p:spPr bwMode="auto">
          <a:xfrm>
            <a:off x="3481553" y="4530001"/>
            <a:ext cx="2728029" cy="841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323215">
              <a:lnSpc>
                <a:spcPct val="200000"/>
              </a:lnSpc>
              <a:spcBef>
                <a:spcPts val="850"/>
              </a:spcBef>
              <a:defRPr/>
            </a:pP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2023/01/01 - 2023/06/05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68" grpId="0"/>
      <p:bldP spid="70" grpId="0"/>
      <p:bldP spid="71" grpId="0" bldLvl="0" animBg="1"/>
      <p:bldP spid="72" grpId="0"/>
      <p:bldP spid="73" grpId="0" bldLvl="0"/>
      <p:bldP spid="74" grpId="0"/>
      <p:bldP spid="3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4118022" y="2409948"/>
            <a:ext cx="3905638" cy="3131028"/>
            <a:chOff x="4118022" y="2409948"/>
            <a:chExt cx="3905638" cy="3131028"/>
          </a:xfrm>
        </p:grpSpPr>
        <p:sp>
          <p:nvSpPr>
            <p:cNvPr id="23" name="ïSlîdê"/>
            <p:cNvSpPr/>
            <p:nvPr/>
          </p:nvSpPr>
          <p:spPr>
            <a:xfrm rot="20752402">
              <a:off x="4676954" y="2409948"/>
              <a:ext cx="3074776" cy="3131028"/>
            </a:xfrm>
            <a:prstGeom prst="ellipse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40" tIns="45720" rIns="91440" bIns="45720" anchor="ctr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ḷidê"/>
            <p:cNvSpPr/>
            <p:nvPr/>
          </p:nvSpPr>
          <p:spPr>
            <a:xfrm rot="20752402">
              <a:off x="7447451" y="3685046"/>
              <a:ext cx="576209" cy="576208"/>
            </a:xfrm>
            <a:prstGeom prst="ellipse">
              <a:avLst/>
            </a:prstGeom>
            <a:gradFill>
              <a:gsLst>
                <a:gs pos="0">
                  <a:srgbClr val="2BA89C"/>
                </a:gs>
                <a:gs pos="83000">
                  <a:srgbClr val="0E4B7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44" name="îṧḷïďè"/>
            <p:cNvSpPr/>
            <p:nvPr/>
          </p:nvSpPr>
          <p:spPr>
            <a:xfrm>
              <a:off x="7583678" y="3839256"/>
              <a:ext cx="303754" cy="267788"/>
            </a:xfrm>
            <a:custGeom>
              <a:avLst/>
              <a:gdLst>
                <a:gd name="T0" fmla="*/ 472622 w 604011"/>
                <a:gd name="T1" fmla="*/ 472622 w 604011"/>
                <a:gd name="T2" fmla="*/ 472622 w 604011"/>
                <a:gd name="T3" fmla="*/ 472622 w 604011"/>
                <a:gd name="T4" fmla="*/ 472622 w 604011"/>
                <a:gd name="T5" fmla="*/ 472622 w 604011"/>
                <a:gd name="T6" fmla="*/ 472622 w 604011"/>
                <a:gd name="T7" fmla="*/ 472622 w 604011"/>
                <a:gd name="T8" fmla="*/ 472622 w 604011"/>
                <a:gd name="T9" fmla="*/ 472622 w 604011"/>
                <a:gd name="T10" fmla="*/ 472622 w 604011"/>
                <a:gd name="T11" fmla="*/ 472622 w 604011"/>
                <a:gd name="T12" fmla="*/ 472622 w 604011"/>
                <a:gd name="T13" fmla="*/ 472622 w 604011"/>
                <a:gd name="T14" fmla="*/ 472622 w 604011"/>
                <a:gd name="T15" fmla="*/ 472622 w 604011"/>
                <a:gd name="T16" fmla="*/ 472622 w 604011"/>
                <a:gd name="T17" fmla="*/ 472622 w 604011"/>
                <a:gd name="T18" fmla="*/ 472622 w 604011"/>
                <a:gd name="T19" fmla="*/ 472622 w 604011"/>
                <a:gd name="T20" fmla="*/ 472622 w 604011"/>
                <a:gd name="T21" fmla="*/ 472622 w 604011"/>
                <a:gd name="T22" fmla="*/ 472622 w 604011"/>
                <a:gd name="T23" fmla="*/ 472622 w 604011"/>
                <a:gd name="T24" fmla="*/ 472622 w 604011"/>
                <a:gd name="T25" fmla="*/ 472622 w 604011"/>
                <a:gd name="T26" fmla="*/ 472622 w 604011"/>
                <a:gd name="T27" fmla="*/ 472622 w 604011"/>
                <a:gd name="T28" fmla="*/ 472622 w 604011"/>
                <a:gd name="T29" fmla="*/ 472622 w 604011"/>
                <a:gd name="T30" fmla="*/ 472622 w 604011"/>
                <a:gd name="T31" fmla="*/ 472622 w 604011"/>
                <a:gd name="T32" fmla="*/ 472622 w 604011"/>
                <a:gd name="T33" fmla="*/ 472622 w 604011"/>
                <a:gd name="T34" fmla="*/ 472622 w 604011"/>
                <a:gd name="T35" fmla="*/ 472622 w 604011"/>
                <a:gd name="T36" fmla="*/ 472622 w 604011"/>
                <a:gd name="T37" fmla="*/ 472622 w 604011"/>
                <a:gd name="T38" fmla="*/ 472622 w 604011"/>
                <a:gd name="T39" fmla="*/ 472622 w 604011"/>
                <a:gd name="T40" fmla="*/ 472622 w 604011"/>
                <a:gd name="T41" fmla="*/ 472622 w 604011"/>
                <a:gd name="T42" fmla="*/ 472622 w 604011"/>
                <a:gd name="T43" fmla="*/ 472622 w 604011"/>
                <a:gd name="T44" fmla="*/ 472622 w 604011"/>
                <a:gd name="T45" fmla="*/ 472622 w 604011"/>
                <a:gd name="T46" fmla="*/ 472622 w 604011"/>
                <a:gd name="T47" fmla="*/ 472622 w 604011"/>
                <a:gd name="T48" fmla="*/ 472622 w 604011"/>
                <a:gd name="T49" fmla="*/ 472622 w 604011"/>
                <a:gd name="T50" fmla="*/ 472622 w 604011"/>
                <a:gd name="T51" fmla="*/ 472622 w 604011"/>
                <a:gd name="T52" fmla="*/ 472622 w 604011"/>
                <a:gd name="T53" fmla="*/ 472622 w 604011"/>
                <a:gd name="T54" fmla="*/ 472622 w 604011"/>
                <a:gd name="T55" fmla="*/ 472622 w 604011"/>
                <a:gd name="T56" fmla="*/ 472622 w 604011"/>
                <a:gd name="T57" fmla="*/ 472622 w 604011"/>
                <a:gd name="T58" fmla="*/ 472622 w 604011"/>
                <a:gd name="T59" fmla="*/ 472622 w 604011"/>
                <a:gd name="T60" fmla="*/ 472622 w 604011"/>
                <a:gd name="T61" fmla="*/ 472622 w 604011"/>
                <a:gd name="T62" fmla="*/ 472622 w 604011"/>
                <a:gd name="T63" fmla="*/ 472622 w 604011"/>
                <a:gd name="T64" fmla="*/ 472622 w 604011"/>
                <a:gd name="T65" fmla="*/ 472622 w 604011"/>
                <a:gd name="T66" fmla="*/ 472622 w 604011"/>
                <a:gd name="T67" fmla="*/ 472622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22" h="2315">
                  <a:moveTo>
                    <a:pt x="751" y="330"/>
                  </a:moveTo>
                  <a:cubicBezTo>
                    <a:pt x="751" y="293"/>
                    <a:pt x="781" y="263"/>
                    <a:pt x="818" y="263"/>
                  </a:cubicBezTo>
                  <a:lnTo>
                    <a:pt x="1754" y="263"/>
                  </a:lnTo>
                  <a:cubicBezTo>
                    <a:pt x="1791" y="263"/>
                    <a:pt x="1821" y="293"/>
                    <a:pt x="1821" y="330"/>
                  </a:cubicBezTo>
                  <a:cubicBezTo>
                    <a:pt x="1821" y="367"/>
                    <a:pt x="1791" y="397"/>
                    <a:pt x="1754" y="397"/>
                  </a:cubicBezTo>
                  <a:lnTo>
                    <a:pt x="818" y="397"/>
                  </a:lnTo>
                  <a:cubicBezTo>
                    <a:pt x="781" y="397"/>
                    <a:pt x="751" y="367"/>
                    <a:pt x="751" y="330"/>
                  </a:cubicBezTo>
                  <a:close/>
                  <a:moveTo>
                    <a:pt x="2622" y="837"/>
                  </a:moveTo>
                  <a:lnTo>
                    <a:pt x="2622" y="2035"/>
                  </a:lnTo>
                  <a:cubicBezTo>
                    <a:pt x="2622" y="2189"/>
                    <a:pt x="2497" y="2315"/>
                    <a:pt x="2343" y="2315"/>
                  </a:cubicBezTo>
                  <a:lnTo>
                    <a:pt x="279" y="2315"/>
                  </a:lnTo>
                  <a:cubicBezTo>
                    <a:pt x="125" y="2315"/>
                    <a:pt x="0" y="2189"/>
                    <a:pt x="0" y="2035"/>
                  </a:cubicBezTo>
                  <a:lnTo>
                    <a:pt x="0" y="837"/>
                  </a:lnTo>
                  <a:cubicBezTo>
                    <a:pt x="0" y="683"/>
                    <a:pt x="125" y="558"/>
                    <a:pt x="279" y="558"/>
                  </a:cubicBezTo>
                  <a:lnTo>
                    <a:pt x="486" y="558"/>
                  </a:lnTo>
                  <a:lnTo>
                    <a:pt x="486" y="183"/>
                  </a:lnTo>
                  <a:cubicBezTo>
                    <a:pt x="486" y="82"/>
                    <a:pt x="569" y="0"/>
                    <a:pt x="670" y="0"/>
                  </a:cubicBezTo>
                  <a:lnTo>
                    <a:pt x="1927" y="0"/>
                  </a:lnTo>
                  <a:cubicBezTo>
                    <a:pt x="2028" y="0"/>
                    <a:pt x="2111" y="82"/>
                    <a:pt x="2111" y="183"/>
                  </a:cubicBezTo>
                  <a:lnTo>
                    <a:pt x="2111" y="558"/>
                  </a:lnTo>
                  <a:lnTo>
                    <a:pt x="2343" y="558"/>
                  </a:lnTo>
                  <a:cubicBezTo>
                    <a:pt x="2497" y="558"/>
                    <a:pt x="2622" y="683"/>
                    <a:pt x="2622" y="837"/>
                  </a:cubicBezTo>
                  <a:close/>
                  <a:moveTo>
                    <a:pt x="2420" y="1997"/>
                  </a:moveTo>
                  <a:lnTo>
                    <a:pt x="1583" y="1452"/>
                  </a:lnTo>
                  <a:lnTo>
                    <a:pt x="2422" y="861"/>
                  </a:lnTo>
                  <a:cubicBezTo>
                    <a:pt x="2452" y="839"/>
                    <a:pt x="2459" y="798"/>
                    <a:pt x="2438" y="768"/>
                  </a:cubicBezTo>
                  <a:cubicBezTo>
                    <a:pt x="2417" y="738"/>
                    <a:pt x="2375" y="730"/>
                    <a:pt x="2345" y="752"/>
                  </a:cubicBezTo>
                  <a:lnTo>
                    <a:pt x="1978" y="1011"/>
                  </a:lnTo>
                  <a:lnTo>
                    <a:pt x="1978" y="778"/>
                  </a:lnTo>
                  <a:lnTo>
                    <a:pt x="1978" y="764"/>
                  </a:lnTo>
                  <a:lnTo>
                    <a:pt x="1978" y="183"/>
                  </a:lnTo>
                  <a:cubicBezTo>
                    <a:pt x="1978" y="156"/>
                    <a:pt x="1955" y="133"/>
                    <a:pt x="1927" y="133"/>
                  </a:cubicBezTo>
                  <a:lnTo>
                    <a:pt x="670" y="133"/>
                  </a:lnTo>
                  <a:cubicBezTo>
                    <a:pt x="642" y="133"/>
                    <a:pt x="620" y="156"/>
                    <a:pt x="620" y="183"/>
                  </a:cubicBezTo>
                  <a:lnTo>
                    <a:pt x="620" y="755"/>
                  </a:lnTo>
                  <a:lnTo>
                    <a:pt x="620" y="755"/>
                  </a:lnTo>
                  <a:lnTo>
                    <a:pt x="620" y="995"/>
                  </a:lnTo>
                  <a:lnTo>
                    <a:pt x="279" y="756"/>
                  </a:lnTo>
                  <a:cubicBezTo>
                    <a:pt x="249" y="735"/>
                    <a:pt x="208" y="742"/>
                    <a:pt x="186" y="773"/>
                  </a:cubicBezTo>
                  <a:cubicBezTo>
                    <a:pt x="165" y="803"/>
                    <a:pt x="173" y="844"/>
                    <a:pt x="203" y="865"/>
                  </a:cubicBezTo>
                  <a:lnTo>
                    <a:pt x="1046" y="1458"/>
                  </a:lnTo>
                  <a:lnTo>
                    <a:pt x="205" y="2005"/>
                  </a:lnTo>
                  <a:cubicBezTo>
                    <a:pt x="174" y="2025"/>
                    <a:pt x="165" y="2066"/>
                    <a:pt x="185" y="2097"/>
                  </a:cubicBezTo>
                  <a:cubicBezTo>
                    <a:pt x="198" y="2117"/>
                    <a:pt x="219" y="2127"/>
                    <a:pt x="241" y="2127"/>
                  </a:cubicBezTo>
                  <a:cubicBezTo>
                    <a:pt x="254" y="2127"/>
                    <a:pt x="266" y="2124"/>
                    <a:pt x="277" y="2117"/>
                  </a:cubicBezTo>
                  <a:lnTo>
                    <a:pt x="1161" y="1542"/>
                  </a:lnTo>
                  <a:cubicBezTo>
                    <a:pt x="1162" y="1541"/>
                    <a:pt x="1162" y="1540"/>
                    <a:pt x="1163" y="1540"/>
                  </a:cubicBezTo>
                  <a:lnTo>
                    <a:pt x="1201" y="1566"/>
                  </a:lnTo>
                  <a:cubicBezTo>
                    <a:pt x="1234" y="1589"/>
                    <a:pt x="1272" y="1601"/>
                    <a:pt x="1311" y="1601"/>
                  </a:cubicBezTo>
                  <a:cubicBezTo>
                    <a:pt x="1350" y="1601"/>
                    <a:pt x="1389" y="1589"/>
                    <a:pt x="1422" y="1566"/>
                  </a:cubicBezTo>
                  <a:lnTo>
                    <a:pt x="1466" y="1535"/>
                  </a:lnTo>
                  <a:lnTo>
                    <a:pt x="2347" y="2108"/>
                  </a:lnTo>
                  <a:cubicBezTo>
                    <a:pt x="2359" y="2116"/>
                    <a:pt x="2371" y="2119"/>
                    <a:pt x="2384" y="2119"/>
                  </a:cubicBezTo>
                  <a:cubicBezTo>
                    <a:pt x="2405" y="2119"/>
                    <a:pt x="2427" y="2109"/>
                    <a:pt x="2440" y="2089"/>
                  </a:cubicBezTo>
                  <a:cubicBezTo>
                    <a:pt x="2460" y="2058"/>
                    <a:pt x="2451" y="2017"/>
                    <a:pt x="2420" y="1997"/>
                  </a:cubicBezTo>
                  <a:close/>
                  <a:moveTo>
                    <a:pt x="818" y="695"/>
                  </a:moveTo>
                  <a:lnTo>
                    <a:pt x="1754" y="695"/>
                  </a:lnTo>
                  <a:cubicBezTo>
                    <a:pt x="1791" y="695"/>
                    <a:pt x="1821" y="665"/>
                    <a:pt x="1821" y="628"/>
                  </a:cubicBezTo>
                  <a:cubicBezTo>
                    <a:pt x="1821" y="591"/>
                    <a:pt x="1791" y="561"/>
                    <a:pt x="1754" y="561"/>
                  </a:cubicBezTo>
                  <a:lnTo>
                    <a:pt x="818" y="561"/>
                  </a:lnTo>
                  <a:cubicBezTo>
                    <a:pt x="781" y="561"/>
                    <a:pt x="751" y="591"/>
                    <a:pt x="751" y="628"/>
                  </a:cubicBezTo>
                  <a:cubicBezTo>
                    <a:pt x="751" y="665"/>
                    <a:pt x="781" y="695"/>
                    <a:pt x="818" y="695"/>
                  </a:cubicBezTo>
                  <a:close/>
                  <a:moveTo>
                    <a:pt x="818" y="993"/>
                  </a:moveTo>
                  <a:lnTo>
                    <a:pt x="1754" y="993"/>
                  </a:lnTo>
                  <a:cubicBezTo>
                    <a:pt x="1791" y="993"/>
                    <a:pt x="1821" y="963"/>
                    <a:pt x="1821" y="926"/>
                  </a:cubicBezTo>
                  <a:cubicBezTo>
                    <a:pt x="1821" y="889"/>
                    <a:pt x="1791" y="859"/>
                    <a:pt x="1754" y="859"/>
                  </a:cubicBezTo>
                  <a:lnTo>
                    <a:pt x="818" y="859"/>
                  </a:lnTo>
                  <a:cubicBezTo>
                    <a:pt x="781" y="859"/>
                    <a:pt x="751" y="889"/>
                    <a:pt x="751" y="926"/>
                  </a:cubicBezTo>
                  <a:cubicBezTo>
                    <a:pt x="751" y="963"/>
                    <a:pt x="781" y="993"/>
                    <a:pt x="818" y="9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ïsḻídê"/>
            <p:cNvSpPr/>
            <p:nvPr/>
          </p:nvSpPr>
          <p:spPr>
            <a:xfrm rot="20752402">
              <a:off x="4118022" y="2689624"/>
              <a:ext cx="1766316" cy="1766316"/>
            </a:xfrm>
            <a:prstGeom prst="ellipse">
              <a:avLst/>
            </a:prstGeom>
            <a:gradFill>
              <a:gsLst>
                <a:gs pos="0">
                  <a:srgbClr val="2BA89C"/>
                </a:gs>
                <a:gs pos="83000">
                  <a:srgbClr val="0E4B7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</a:defRPr>
              </a:lvl9pPr>
            </a:lstStyle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8" name="isḻïḑe"/>
            <p:cNvSpPr/>
            <p:nvPr/>
          </p:nvSpPr>
          <p:spPr bwMode="auto">
            <a:xfrm rot="21447877">
              <a:off x="4568876" y="3100762"/>
              <a:ext cx="864605" cy="944039"/>
            </a:xfrm>
            <a:custGeom>
              <a:avLst/>
              <a:gdLst>
                <a:gd name="connsiteX0" fmla="*/ 481435 w 555334"/>
                <a:gd name="connsiteY0" fmla="*/ 482289 h 606353"/>
                <a:gd name="connsiteX1" fmla="*/ 448941 w 555334"/>
                <a:gd name="connsiteY1" fmla="*/ 514557 h 606353"/>
                <a:gd name="connsiteX2" fmla="*/ 440493 w 555334"/>
                <a:gd name="connsiteY2" fmla="*/ 506212 h 606353"/>
                <a:gd name="connsiteX3" fmla="*/ 422390 w 555334"/>
                <a:gd name="connsiteY3" fmla="*/ 506212 h 606353"/>
                <a:gd name="connsiteX4" fmla="*/ 422390 w 555334"/>
                <a:gd name="connsiteY4" fmla="*/ 524200 h 606353"/>
                <a:gd name="connsiteX5" fmla="*/ 439750 w 555334"/>
                <a:gd name="connsiteY5" fmla="*/ 541632 h 606353"/>
                <a:gd name="connsiteX6" fmla="*/ 448756 w 555334"/>
                <a:gd name="connsiteY6" fmla="*/ 545341 h 606353"/>
                <a:gd name="connsiteX7" fmla="*/ 457854 w 555334"/>
                <a:gd name="connsiteY7" fmla="*/ 541632 h 606353"/>
                <a:gd name="connsiteX8" fmla="*/ 499445 w 555334"/>
                <a:gd name="connsiteY8" fmla="*/ 500370 h 606353"/>
                <a:gd name="connsiteX9" fmla="*/ 499538 w 555334"/>
                <a:gd name="connsiteY9" fmla="*/ 482289 h 606353"/>
                <a:gd name="connsiteX10" fmla="*/ 481435 w 555334"/>
                <a:gd name="connsiteY10" fmla="*/ 482289 h 606353"/>
                <a:gd name="connsiteX11" fmla="*/ 460917 w 555334"/>
                <a:gd name="connsiteY11" fmla="*/ 417661 h 606353"/>
                <a:gd name="connsiteX12" fmla="*/ 555334 w 555334"/>
                <a:gd name="connsiteY12" fmla="*/ 511961 h 606353"/>
                <a:gd name="connsiteX13" fmla="*/ 460917 w 555334"/>
                <a:gd name="connsiteY13" fmla="*/ 606353 h 606353"/>
                <a:gd name="connsiteX14" fmla="*/ 366501 w 555334"/>
                <a:gd name="connsiteY14" fmla="*/ 511961 h 606353"/>
                <a:gd name="connsiteX15" fmla="*/ 460917 w 555334"/>
                <a:gd name="connsiteY15" fmla="*/ 417661 h 606353"/>
                <a:gd name="connsiteX16" fmla="*/ 151465 w 555334"/>
                <a:gd name="connsiteY16" fmla="*/ 315977 h 606353"/>
                <a:gd name="connsiteX17" fmla="*/ 188788 w 555334"/>
                <a:gd name="connsiteY17" fmla="*/ 433982 h 606353"/>
                <a:gd name="connsiteX18" fmla="*/ 195844 w 555334"/>
                <a:gd name="connsiteY18" fmla="*/ 456230 h 606353"/>
                <a:gd name="connsiteX19" fmla="*/ 196030 w 555334"/>
                <a:gd name="connsiteY19" fmla="*/ 455952 h 606353"/>
                <a:gd name="connsiteX20" fmla="*/ 202157 w 555334"/>
                <a:gd name="connsiteY20" fmla="*/ 474770 h 606353"/>
                <a:gd name="connsiteX21" fmla="*/ 222026 w 555334"/>
                <a:gd name="connsiteY21" fmla="*/ 419058 h 606353"/>
                <a:gd name="connsiteX22" fmla="*/ 235024 w 555334"/>
                <a:gd name="connsiteY22" fmla="*/ 352315 h 606353"/>
                <a:gd name="connsiteX23" fmla="*/ 248022 w 555334"/>
                <a:gd name="connsiteY23" fmla="*/ 419058 h 606353"/>
                <a:gd name="connsiteX24" fmla="*/ 267705 w 555334"/>
                <a:gd name="connsiteY24" fmla="*/ 474863 h 606353"/>
                <a:gd name="connsiteX25" fmla="*/ 273833 w 555334"/>
                <a:gd name="connsiteY25" fmla="*/ 456137 h 606353"/>
                <a:gd name="connsiteX26" fmla="*/ 274018 w 555334"/>
                <a:gd name="connsiteY26" fmla="*/ 456323 h 606353"/>
                <a:gd name="connsiteX27" fmla="*/ 281075 w 555334"/>
                <a:gd name="connsiteY27" fmla="*/ 434075 h 606353"/>
                <a:gd name="connsiteX28" fmla="*/ 318398 w 555334"/>
                <a:gd name="connsiteY28" fmla="*/ 315977 h 606353"/>
                <a:gd name="connsiteX29" fmla="*/ 425261 w 555334"/>
                <a:gd name="connsiteY29" fmla="*/ 364644 h 606353"/>
                <a:gd name="connsiteX30" fmla="*/ 440023 w 555334"/>
                <a:gd name="connsiteY30" fmla="*/ 370669 h 606353"/>
                <a:gd name="connsiteX31" fmla="*/ 437145 w 555334"/>
                <a:gd name="connsiteY31" fmla="*/ 385872 h 606353"/>
                <a:gd name="connsiteX32" fmla="*/ 332417 w 555334"/>
                <a:gd name="connsiteY32" fmla="*/ 511942 h 606353"/>
                <a:gd name="connsiteX33" fmla="*/ 337152 w 555334"/>
                <a:gd name="connsiteY33" fmla="*/ 546333 h 606353"/>
                <a:gd name="connsiteX34" fmla="*/ 235024 w 555334"/>
                <a:gd name="connsiteY34" fmla="*/ 556252 h 606353"/>
                <a:gd name="connsiteX35" fmla="*/ 5514 w 555334"/>
                <a:gd name="connsiteY35" fmla="*/ 500447 h 606353"/>
                <a:gd name="connsiteX36" fmla="*/ 408 w 555334"/>
                <a:gd name="connsiteY36" fmla="*/ 451502 h 606353"/>
                <a:gd name="connsiteX37" fmla="*/ 44602 w 555334"/>
                <a:gd name="connsiteY37" fmla="*/ 364644 h 606353"/>
                <a:gd name="connsiteX38" fmla="*/ 151465 w 555334"/>
                <a:gd name="connsiteY38" fmla="*/ 315977 h 606353"/>
                <a:gd name="connsiteX39" fmla="*/ 227577 w 555334"/>
                <a:gd name="connsiteY39" fmla="*/ 446 h 606353"/>
                <a:gd name="connsiteX40" fmla="*/ 287448 w 555334"/>
                <a:gd name="connsiteY40" fmla="*/ 13053 h 606353"/>
                <a:gd name="connsiteX41" fmla="*/ 316688 w 555334"/>
                <a:gd name="connsiteY41" fmla="*/ 40122 h 606353"/>
                <a:gd name="connsiteX42" fmla="*/ 348712 w 555334"/>
                <a:gd name="connsiteY42" fmla="*/ 141721 h 606353"/>
                <a:gd name="connsiteX43" fmla="*/ 344535 w 555334"/>
                <a:gd name="connsiteY43" fmla="*/ 157295 h 606353"/>
                <a:gd name="connsiteX44" fmla="*/ 354745 w 555334"/>
                <a:gd name="connsiteY44" fmla="*/ 199937 h 606353"/>
                <a:gd name="connsiteX45" fmla="*/ 334139 w 555334"/>
                <a:gd name="connsiteY45" fmla="*/ 235905 h 606353"/>
                <a:gd name="connsiteX46" fmla="*/ 261457 w 555334"/>
                <a:gd name="connsiteY46" fmla="*/ 325361 h 606353"/>
                <a:gd name="connsiteX47" fmla="*/ 208362 w 555334"/>
                <a:gd name="connsiteY47" fmla="*/ 325454 h 606353"/>
                <a:gd name="connsiteX48" fmla="*/ 135959 w 555334"/>
                <a:gd name="connsiteY48" fmla="*/ 235905 h 606353"/>
                <a:gd name="connsiteX49" fmla="*/ 115260 w 555334"/>
                <a:gd name="connsiteY49" fmla="*/ 199937 h 606353"/>
                <a:gd name="connsiteX50" fmla="*/ 125656 w 555334"/>
                <a:gd name="connsiteY50" fmla="*/ 157388 h 606353"/>
                <a:gd name="connsiteX51" fmla="*/ 121479 w 555334"/>
                <a:gd name="connsiteY51" fmla="*/ 141814 h 606353"/>
                <a:gd name="connsiteX52" fmla="*/ 121200 w 555334"/>
                <a:gd name="connsiteY52" fmla="*/ 91849 h 606353"/>
                <a:gd name="connsiteX53" fmla="*/ 150440 w 555334"/>
                <a:gd name="connsiteY53" fmla="*/ 40678 h 606353"/>
                <a:gd name="connsiteX54" fmla="*/ 177452 w 555334"/>
                <a:gd name="connsiteY54" fmla="*/ 18430 h 606353"/>
                <a:gd name="connsiteX55" fmla="*/ 203628 w 555334"/>
                <a:gd name="connsiteY55" fmla="*/ 4988 h 606353"/>
                <a:gd name="connsiteX56" fmla="*/ 227577 w 555334"/>
                <a:gd name="connsiteY56" fmla="*/ 446 h 60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55334" h="606353">
                  <a:moveTo>
                    <a:pt x="481435" y="482289"/>
                  </a:moveTo>
                  <a:lnTo>
                    <a:pt x="448941" y="514557"/>
                  </a:lnTo>
                  <a:lnTo>
                    <a:pt x="440493" y="506212"/>
                  </a:lnTo>
                  <a:cubicBezTo>
                    <a:pt x="435573" y="501205"/>
                    <a:pt x="427403" y="501205"/>
                    <a:pt x="422390" y="506212"/>
                  </a:cubicBezTo>
                  <a:cubicBezTo>
                    <a:pt x="417469" y="511126"/>
                    <a:pt x="417469" y="519286"/>
                    <a:pt x="422390" y="524200"/>
                  </a:cubicBezTo>
                  <a:lnTo>
                    <a:pt x="439750" y="541632"/>
                  </a:lnTo>
                  <a:cubicBezTo>
                    <a:pt x="442257" y="544043"/>
                    <a:pt x="445414" y="545341"/>
                    <a:pt x="448756" y="545341"/>
                  </a:cubicBezTo>
                  <a:cubicBezTo>
                    <a:pt x="452284" y="545341"/>
                    <a:pt x="455440" y="544043"/>
                    <a:pt x="457854" y="541632"/>
                  </a:cubicBezTo>
                  <a:lnTo>
                    <a:pt x="499445" y="500370"/>
                  </a:lnTo>
                  <a:cubicBezTo>
                    <a:pt x="504366" y="495456"/>
                    <a:pt x="504366" y="487389"/>
                    <a:pt x="499538" y="482289"/>
                  </a:cubicBezTo>
                  <a:cubicBezTo>
                    <a:pt x="494618" y="477375"/>
                    <a:pt x="486448" y="477375"/>
                    <a:pt x="481435" y="482289"/>
                  </a:cubicBezTo>
                  <a:close/>
                  <a:moveTo>
                    <a:pt x="460917" y="417661"/>
                  </a:moveTo>
                  <a:cubicBezTo>
                    <a:pt x="513185" y="417661"/>
                    <a:pt x="555334" y="459943"/>
                    <a:pt x="555334" y="511961"/>
                  </a:cubicBezTo>
                  <a:cubicBezTo>
                    <a:pt x="555334" y="564071"/>
                    <a:pt x="513000" y="606353"/>
                    <a:pt x="460917" y="606353"/>
                  </a:cubicBezTo>
                  <a:cubicBezTo>
                    <a:pt x="408835" y="606353"/>
                    <a:pt x="366501" y="564071"/>
                    <a:pt x="366501" y="511961"/>
                  </a:cubicBezTo>
                  <a:cubicBezTo>
                    <a:pt x="366501" y="459943"/>
                    <a:pt x="408835" y="417661"/>
                    <a:pt x="460917" y="417661"/>
                  </a:cubicBezTo>
                  <a:close/>
                  <a:moveTo>
                    <a:pt x="151465" y="315977"/>
                  </a:moveTo>
                  <a:lnTo>
                    <a:pt x="188788" y="433982"/>
                  </a:lnTo>
                  <a:lnTo>
                    <a:pt x="195844" y="456230"/>
                  </a:lnTo>
                  <a:lnTo>
                    <a:pt x="196030" y="455952"/>
                  </a:lnTo>
                  <a:lnTo>
                    <a:pt x="202157" y="474770"/>
                  </a:lnTo>
                  <a:lnTo>
                    <a:pt x="222026" y="419058"/>
                  </a:lnTo>
                  <a:cubicBezTo>
                    <a:pt x="173469" y="351573"/>
                    <a:pt x="231775" y="352129"/>
                    <a:pt x="235024" y="352315"/>
                  </a:cubicBezTo>
                  <a:cubicBezTo>
                    <a:pt x="238181" y="352129"/>
                    <a:pt x="296394" y="351573"/>
                    <a:pt x="248022" y="419058"/>
                  </a:cubicBezTo>
                  <a:lnTo>
                    <a:pt x="267705" y="474863"/>
                  </a:lnTo>
                  <a:lnTo>
                    <a:pt x="273833" y="456137"/>
                  </a:lnTo>
                  <a:lnTo>
                    <a:pt x="274018" y="456323"/>
                  </a:lnTo>
                  <a:lnTo>
                    <a:pt x="281075" y="434075"/>
                  </a:lnTo>
                  <a:lnTo>
                    <a:pt x="318398" y="315977"/>
                  </a:lnTo>
                  <a:cubicBezTo>
                    <a:pt x="318398" y="315977"/>
                    <a:pt x="366305" y="349719"/>
                    <a:pt x="425261" y="364644"/>
                  </a:cubicBezTo>
                  <a:cubicBezTo>
                    <a:pt x="430831" y="366127"/>
                    <a:pt x="435659" y="368074"/>
                    <a:pt x="440023" y="370669"/>
                  </a:cubicBezTo>
                  <a:cubicBezTo>
                    <a:pt x="446522" y="374563"/>
                    <a:pt x="444572" y="384574"/>
                    <a:pt x="437145" y="385872"/>
                  </a:cubicBezTo>
                  <a:cubicBezTo>
                    <a:pt x="377632" y="396996"/>
                    <a:pt x="332417" y="449278"/>
                    <a:pt x="332417" y="511942"/>
                  </a:cubicBezTo>
                  <a:cubicBezTo>
                    <a:pt x="332417" y="523807"/>
                    <a:pt x="333995" y="535302"/>
                    <a:pt x="337152" y="546333"/>
                  </a:cubicBezTo>
                  <a:cubicBezTo>
                    <a:pt x="307535" y="552266"/>
                    <a:pt x="273369" y="556252"/>
                    <a:pt x="235024" y="556252"/>
                  </a:cubicBezTo>
                  <a:cubicBezTo>
                    <a:pt x="91302" y="556067"/>
                    <a:pt x="5514" y="500447"/>
                    <a:pt x="5514" y="500447"/>
                  </a:cubicBezTo>
                  <a:cubicBezTo>
                    <a:pt x="3008" y="485523"/>
                    <a:pt x="408" y="451502"/>
                    <a:pt x="408" y="451502"/>
                  </a:cubicBezTo>
                  <a:cubicBezTo>
                    <a:pt x="-1356" y="426474"/>
                    <a:pt x="779" y="375860"/>
                    <a:pt x="44602" y="364644"/>
                  </a:cubicBezTo>
                  <a:cubicBezTo>
                    <a:pt x="103557" y="349534"/>
                    <a:pt x="151465" y="315977"/>
                    <a:pt x="151465" y="315977"/>
                  </a:cubicBezTo>
                  <a:close/>
                  <a:moveTo>
                    <a:pt x="227577" y="446"/>
                  </a:moveTo>
                  <a:cubicBezTo>
                    <a:pt x="253567" y="-1779"/>
                    <a:pt x="273339" y="4617"/>
                    <a:pt x="287448" y="13053"/>
                  </a:cubicBezTo>
                  <a:cubicBezTo>
                    <a:pt x="308612" y="24641"/>
                    <a:pt x="316688" y="40122"/>
                    <a:pt x="316688" y="40122"/>
                  </a:cubicBezTo>
                  <a:cubicBezTo>
                    <a:pt x="316688" y="40122"/>
                    <a:pt x="365049" y="43552"/>
                    <a:pt x="348712" y="141721"/>
                  </a:cubicBezTo>
                  <a:cubicBezTo>
                    <a:pt x="347691" y="146913"/>
                    <a:pt x="346391" y="152104"/>
                    <a:pt x="344535" y="157295"/>
                  </a:cubicBezTo>
                  <a:cubicBezTo>
                    <a:pt x="354188" y="156368"/>
                    <a:pt x="365513" y="161930"/>
                    <a:pt x="354745" y="199937"/>
                  </a:cubicBezTo>
                  <a:cubicBezTo>
                    <a:pt x="346948" y="227747"/>
                    <a:pt x="339708" y="235349"/>
                    <a:pt x="334139" y="235905"/>
                  </a:cubicBezTo>
                  <a:cubicBezTo>
                    <a:pt x="328940" y="268721"/>
                    <a:pt x="302671" y="310529"/>
                    <a:pt x="261457" y="325361"/>
                  </a:cubicBezTo>
                  <a:cubicBezTo>
                    <a:pt x="244378" y="331572"/>
                    <a:pt x="225534" y="331572"/>
                    <a:pt x="208362" y="325454"/>
                  </a:cubicBezTo>
                  <a:cubicBezTo>
                    <a:pt x="166498" y="310807"/>
                    <a:pt x="141065" y="268906"/>
                    <a:pt x="135959" y="235905"/>
                  </a:cubicBezTo>
                  <a:cubicBezTo>
                    <a:pt x="130390" y="235349"/>
                    <a:pt x="123057" y="227562"/>
                    <a:pt x="115260" y="199937"/>
                  </a:cubicBezTo>
                  <a:cubicBezTo>
                    <a:pt x="104492" y="161930"/>
                    <a:pt x="115909" y="156368"/>
                    <a:pt x="125656" y="157388"/>
                  </a:cubicBezTo>
                  <a:cubicBezTo>
                    <a:pt x="123799" y="152197"/>
                    <a:pt x="122500" y="147005"/>
                    <a:pt x="121479" y="141814"/>
                  </a:cubicBezTo>
                  <a:cubicBezTo>
                    <a:pt x="118044" y="124108"/>
                    <a:pt x="117116" y="107700"/>
                    <a:pt x="121200" y="91849"/>
                  </a:cubicBezTo>
                  <a:cubicBezTo>
                    <a:pt x="126213" y="70713"/>
                    <a:pt x="137537" y="53841"/>
                    <a:pt x="150440" y="40678"/>
                  </a:cubicBezTo>
                  <a:cubicBezTo>
                    <a:pt x="158516" y="32149"/>
                    <a:pt x="167612" y="24641"/>
                    <a:pt x="177452" y="18430"/>
                  </a:cubicBezTo>
                  <a:cubicBezTo>
                    <a:pt x="185342" y="12868"/>
                    <a:pt x="194160" y="8233"/>
                    <a:pt x="203628" y="4988"/>
                  </a:cubicBezTo>
                  <a:cubicBezTo>
                    <a:pt x="211240" y="2393"/>
                    <a:pt x="219130" y="817"/>
                    <a:pt x="227577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176728" y="2265351"/>
            <a:ext cx="3866917" cy="4137989"/>
            <a:chOff x="845173" y="5121881"/>
            <a:chExt cx="2691597" cy="4141089"/>
          </a:xfrm>
        </p:grpSpPr>
        <p:sp>
          <p:nvSpPr>
            <p:cNvPr id="31" name="矩形 30"/>
            <p:cNvSpPr/>
            <p:nvPr/>
          </p:nvSpPr>
          <p:spPr bwMode="auto">
            <a:xfrm>
              <a:off x="845173" y="5517989"/>
              <a:ext cx="2691597" cy="374498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爬取</a:t>
              </a:r>
              <a:r>
                <a:rPr lang="en-US" altLang="zh-CN" sz="1600" b="1" dirty="0" err="1">
                  <a:solidFill>
                    <a:schemeClr val="bg1"/>
                  </a:solidFill>
                  <a:cs typeface="+mn-ea"/>
                  <a:sym typeface="+mn-lt"/>
                </a:rPr>
                <a:t>PTT_Japan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Travel</a:t>
              </a: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今年度發布之文章內容，進行資料清理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TW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以「替換字串」將詞彙斷詞分行、去除多餘空格，同一個字詞。</a:t>
              </a:r>
              <a:endParaRPr lang="en-US" altLang="zh-TW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TW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再以「中文斷詞」將內容分解成字詞單位，並使用「清除停用詞」將不必要的符號、單字元去除，最後設定停用字以過濾出現頻率高但無意義的字詞。</a:t>
              </a:r>
              <a:endParaRPr lang="en-US" altLang="zh-TW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TW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將清理好的文章字詞使用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Lexicon Based</a:t>
              </a:r>
              <a:r>
                <a:rPr lang="zh-TW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情緒分析</a:t>
              </a:r>
              <a:endParaRPr lang="en-US" altLang="zh-CN" sz="1600" b="1" dirty="0" err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45174" y="5121881"/>
              <a:ext cx="1844860" cy="36933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Light" panose="020B0502040204020203" pitchFamily="34" charset="0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初步資料處理</a:t>
              </a:r>
              <a:endPara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887432" y="1631906"/>
            <a:ext cx="3468857" cy="1495516"/>
            <a:chOff x="8198474" y="2307321"/>
            <a:chExt cx="2457450" cy="1495516"/>
          </a:xfrm>
        </p:grpSpPr>
        <p:sp>
          <p:nvSpPr>
            <p:cNvPr id="33" name="矩形 32"/>
            <p:cNvSpPr/>
            <p:nvPr/>
          </p:nvSpPr>
          <p:spPr bwMode="auto">
            <a:xfrm>
              <a:off x="8198474" y="2645982"/>
              <a:ext cx="2457450" cy="1156855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TW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將原爬蟲資料與留言萃取資料篩選適當欄位且進行合併， 為了進行之後的社會網路圖，需先進行分群彙總</a:t>
              </a:r>
              <a:endParaRPr lang="en-US" altLang="zh-CN" sz="1600" dirty="0" err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 bwMode="auto">
            <a:xfrm>
              <a:off x="8198474" y="2307321"/>
              <a:ext cx="1844539" cy="36905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Light" panose="020B0502040204020203" pitchFamily="34" charset="0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資料分群</a:t>
              </a:r>
              <a:endPara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237273" y="3446691"/>
            <a:ext cx="3197253" cy="1532578"/>
            <a:chOff x="8198474" y="2307321"/>
            <a:chExt cx="2457450" cy="1532578"/>
          </a:xfrm>
        </p:grpSpPr>
        <p:sp>
          <p:nvSpPr>
            <p:cNvPr id="37" name="矩形 36"/>
            <p:cNvSpPr/>
            <p:nvPr/>
          </p:nvSpPr>
          <p:spPr bwMode="auto">
            <a:xfrm>
              <a:off x="8198474" y="2645982"/>
              <a:ext cx="2457450" cy="1193917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將清理好的資料轉為</a:t>
              </a:r>
              <a:r>
                <a:rPr lang="en-US" altLang="zh-TW" sz="1600" dirty="0">
                  <a:solidFill>
                    <a:schemeClr val="bg1"/>
                  </a:solidFill>
                  <a:cs typeface="+mn-ea"/>
                  <a:sym typeface="+mn-lt"/>
                </a:rPr>
                <a:t>DTM</a:t>
              </a:r>
              <a:r>
                <a:rPr lang="zh-TW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，針對前</a:t>
              </a:r>
              <a:r>
                <a:rPr lang="en-US" altLang="zh-TW" sz="1600" dirty="0">
                  <a:solidFill>
                    <a:schemeClr val="bg1"/>
                  </a:solidFill>
                  <a:cs typeface="+mn-ea"/>
                  <a:sym typeface="+mn-lt"/>
                </a:rPr>
                <a:t>200</a:t>
              </a:r>
              <a:r>
                <a:rPr lang="zh-TW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名詞彙結果，以熱圖查看兩種維度之間的關聯性。</a:t>
              </a:r>
              <a:endParaRPr lang="en-US" altLang="zh-CN" sz="1600" dirty="0" err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 bwMode="auto">
            <a:xfrm>
              <a:off x="8198474" y="2307321"/>
              <a:ext cx="1844539" cy="36905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Light" panose="020B0502040204020203" pitchFamily="34" charset="0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建立關聯性</a:t>
              </a:r>
              <a:endPara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960553" y="5151480"/>
            <a:ext cx="2457450" cy="1251860"/>
            <a:chOff x="8198474" y="2307321"/>
            <a:chExt cx="2457450" cy="1251860"/>
          </a:xfrm>
        </p:grpSpPr>
        <p:sp>
          <p:nvSpPr>
            <p:cNvPr id="40" name="矩形 39"/>
            <p:cNvSpPr/>
            <p:nvPr/>
          </p:nvSpPr>
          <p:spPr bwMode="auto">
            <a:xfrm>
              <a:off x="8198474" y="2645982"/>
              <a:ext cx="2457450" cy="913199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將清理好的資料進行</a:t>
              </a:r>
              <a:r>
                <a:rPr lang="en-US" altLang="zh-TW" sz="1600" dirty="0">
                  <a:solidFill>
                    <a:schemeClr val="bg1"/>
                  </a:solidFill>
                  <a:cs typeface="+mn-ea"/>
                  <a:sym typeface="+mn-lt"/>
                </a:rPr>
                <a:t>LDA</a:t>
              </a:r>
              <a:r>
                <a:rPr lang="zh-TW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主題模型，針對主題出現字詞分析。</a:t>
              </a:r>
              <a:endParaRPr lang="en-US" altLang="zh-CN" sz="1600" dirty="0" err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8198474" y="2307321"/>
              <a:ext cx="1844539" cy="36905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Segoe UI Light" panose="020B0502040204020203" pitchFamily="34" charset="0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18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字詞分析</a:t>
              </a:r>
              <a:endPara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5775" y="374650"/>
            <a:ext cx="2886075" cy="551815"/>
            <a:chOff x="449" y="450"/>
            <a:chExt cx="4545" cy="869"/>
          </a:xfrm>
        </p:grpSpPr>
        <p:grpSp>
          <p:nvGrpSpPr>
            <p:cNvPr id="9" name="组合 8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477" y="576"/>
              <a:ext cx="3517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zh-CN" altLang="en-US" sz="2400" dirty="0">
                  <a:latin typeface="+mn-lt"/>
                  <a:ea typeface="+mn-ea"/>
                  <a:sym typeface="+mn-lt"/>
                </a:rPr>
                <a:t>流程概述</a:t>
              </a:r>
            </a:p>
          </p:txBody>
        </p:sp>
      </p:grpSp>
      <p:pic>
        <p:nvPicPr>
          <p:cNvPr id="2" name="图片 1" descr="摄图网_400789432"/>
          <p:cNvPicPr>
            <a:picLocks noChangeAspect="1"/>
          </p:cNvPicPr>
          <p:nvPr/>
        </p:nvPicPr>
        <p:blipFill>
          <a:blip r:embed="rId3" cstate="email">
            <a:lum bright="-6000"/>
          </a:blip>
          <a:srcRect/>
          <a:stretch>
            <a:fillRect/>
          </a:stretch>
        </p:blipFill>
        <p:spPr>
          <a:xfrm>
            <a:off x="6556375" y="2115185"/>
            <a:ext cx="1092200" cy="1081405"/>
          </a:xfrm>
          <a:prstGeom prst="ellipse">
            <a:avLst/>
          </a:prstGeom>
        </p:spPr>
      </p:pic>
      <p:pic>
        <p:nvPicPr>
          <p:cNvPr id="3" name="图片 2" descr="摄图网_400789432"/>
          <p:cNvPicPr>
            <a:picLocks noChangeAspect="1"/>
          </p:cNvPicPr>
          <p:nvPr/>
        </p:nvPicPr>
        <p:blipFill>
          <a:blip r:embed="rId4" cstate="email">
            <a:lum bright="-6000"/>
          </a:blip>
          <a:srcRect/>
          <a:stretch>
            <a:fillRect/>
          </a:stretch>
        </p:blipFill>
        <p:spPr>
          <a:xfrm>
            <a:off x="6764020" y="4904105"/>
            <a:ext cx="621665" cy="626110"/>
          </a:xfrm>
          <a:prstGeom prst="ellipse">
            <a:avLst/>
          </a:prstGeom>
        </p:spPr>
      </p:pic>
      <p:sp>
        <p:nvSpPr>
          <p:cNvPr id="8" name="箭號: 弧形下彎 7">
            <a:extLst>
              <a:ext uri="{FF2B5EF4-FFF2-40B4-BE49-F238E27FC236}">
                <a16:creationId xmlns:a16="http://schemas.microsoft.com/office/drawing/2014/main" id="{6435FA76-0414-42B5-A8C3-B65146874684}"/>
              </a:ext>
            </a:extLst>
          </p:cNvPr>
          <p:cNvSpPr/>
          <p:nvPr/>
        </p:nvSpPr>
        <p:spPr>
          <a:xfrm rot="20788336">
            <a:off x="4311599" y="1700332"/>
            <a:ext cx="2754702" cy="55592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2" name="箭號: 弧形下彎 41">
            <a:extLst>
              <a:ext uri="{FF2B5EF4-FFF2-40B4-BE49-F238E27FC236}">
                <a16:creationId xmlns:a16="http://schemas.microsoft.com/office/drawing/2014/main" id="{DDB2C18D-E67D-4139-B523-03D0DF2272C2}"/>
              </a:ext>
            </a:extLst>
          </p:cNvPr>
          <p:cNvSpPr/>
          <p:nvPr/>
        </p:nvSpPr>
        <p:spPr>
          <a:xfrm rot="9304631">
            <a:off x="5499331" y="5223324"/>
            <a:ext cx="2754702" cy="55592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46300" y="-561340"/>
            <a:ext cx="7827645" cy="7827645"/>
            <a:chOff x="3380" y="-884"/>
            <a:chExt cx="12327" cy="12327"/>
          </a:xfrm>
        </p:grpSpPr>
        <p:sp>
          <p:nvSpPr>
            <p:cNvPr id="13" name="椭圆 12"/>
            <p:cNvSpPr/>
            <p:nvPr/>
          </p:nvSpPr>
          <p:spPr>
            <a:xfrm>
              <a:off x="11710" y="1391"/>
              <a:ext cx="188" cy="1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241" y="876"/>
              <a:ext cx="8719" cy="8719"/>
            </a:xfrm>
            <a:prstGeom prst="ellipse">
              <a:avLst/>
            </a:prstGeom>
            <a:noFill/>
            <a:ln w="3175">
              <a:solidFill>
                <a:srgbClr val="0E4B7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006" y="5949"/>
              <a:ext cx="508" cy="5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119" y="6069"/>
              <a:ext cx="268" cy="268"/>
            </a:xfrm>
            <a:prstGeom prst="ellipse">
              <a:avLst/>
            </a:prstGeom>
            <a:solidFill>
              <a:srgbClr val="0E4B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1235" y="1088"/>
              <a:ext cx="342" cy="3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1329" y="1175"/>
              <a:ext cx="180" cy="180"/>
            </a:xfrm>
            <a:prstGeom prst="ellipse">
              <a:avLst/>
            </a:prstGeom>
            <a:solidFill>
              <a:srgbClr val="48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5157" y="2904"/>
              <a:ext cx="164" cy="164"/>
            </a:xfrm>
            <a:prstGeom prst="ellipse">
              <a:avLst/>
            </a:prstGeom>
            <a:solidFill>
              <a:srgbClr val="48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4448" y="8046"/>
              <a:ext cx="221" cy="221"/>
              <a:chOff x="9572355" y="5049973"/>
              <a:chExt cx="322730" cy="32273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9572355" y="5049973"/>
                <a:ext cx="322730" cy="32273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644428" y="5126173"/>
                <a:ext cx="170330" cy="170330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4639" y="8310"/>
              <a:ext cx="248" cy="248"/>
              <a:chOff x="2579606" y="4476642"/>
              <a:chExt cx="322730" cy="32273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2579606" y="4476642"/>
                <a:ext cx="322730" cy="32273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2651679" y="4552842"/>
                <a:ext cx="170330" cy="170330"/>
              </a:xfrm>
              <a:prstGeom prst="ellipse">
                <a:avLst/>
              </a:prstGeom>
              <a:solidFill>
                <a:srgbClr val="0E4B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3380" y="-884"/>
              <a:ext cx="12327" cy="12327"/>
            </a:xfrm>
            <a:prstGeom prst="ellipse">
              <a:avLst/>
            </a:prstGeom>
            <a:noFill/>
            <a:ln w="3175">
              <a:solidFill>
                <a:srgbClr val="0E4B7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787265" y="2230120"/>
            <a:ext cx="284924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2BA89C"/>
                </a:solidFill>
                <a:cs typeface="+mn-ea"/>
                <a:sym typeface="+mn-lt"/>
              </a:rPr>
              <a:t>PART  02.</a:t>
            </a:r>
            <a:endParaRPr lang="zh-CN" altLang="en-US" sz="4500" b="1" dirty="0">
              <a:solidFill>
                <a:srgbClr val="2BA89C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751692" y="1970779"/>
            <a:ext cx="104181" cy="104181"/>
          </a:xfrm>
          <a:prstGeom prst="ellipse">
            <a:avLst/>
          </a:prstGeom>
          <a:solidFill>
            <a:srgbClr val="48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432299" y="3853815"/>
            <a:ext cx="3559175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工作流程、資料來源、資料時間、排除關鍵字、資料筆數、流程概述</a:t>
            </a:r>
          </a:p>
          <a:p>
            <a:pPr algn="l">
              <a:lnSpc>
                <a:spcPct val="120000"/>
              </a:lnSpc>
            </a:pPr>
            <a:endParaRPr lang="en-US" altLang="zh-CN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833402" y="3141375"/>
            <a:ext cx="30572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3200" dirty="0">
                <a:solidFill>
                  <a:schemeClr val="bg1"/>
                </a:solidFill>
                <a:cs typeface="+mn-ea"/>
                <a:sym typeface="+mn-lt"/>
              </a:rPr>
              <a:t>資料的分析過程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511394" y="5173238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511394" y="5533693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511394" y="5898687"/>
            <a:ext cx="103404" cy="1034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3" name="图片 42" descr="摄图网_400789432"/>
          <p:cNvPicPr>
            <a:picLocks noChangeAspect="1"/>
          </p:cNvPicPr>
          <p:nvPr/>
        </p:nvPicPr>
        <p:blipFill>
          <a:blip r:embed="rId3" cstate="email">
            <a:lum bright="-6000"/>
          </a:blip>
          <a:srcRect/>
          <a:stretch>
            <a:fillRect/>
          </a:stretch>
        </p:blipFill>
        <p:spPr>
          <a:xfrm>
            <a:off x="3698240" y="1383030"/>
            <a:ext cx="590550" cy="565150"/>
          </a:xfrm>
          <a:prstGeom prst="ellipse">
            <a:avLst/>
          </a:prstGeom>
        </p:spPr>
      </p:pic>
      <p:pic>
        <p:nvPicPr>
          <p:cNvPr id="74" name="图片 73" descr="摄图网_400789432"/>
          <p:cNvPicPr>
            <a:picLocks noChangeAspect="1"/>
          </p:cNvPicPr>
          <p:nvPr/>
        </p:nvPicPr>
        <p:blipFill>
          <a:blip r:embed="rId4" cstate="email">
            <a:lum bright="-6000"/>
          </a:blip>
          <a:srcRect/>
          <a:stretch>
            <a:fillRect/>
          </a:stretch>
        </p:blipFill>
        <p:spPr>
          <a:xfrm>
            <a:off x="8987155" y="4728845"/>
            <a:ext cx="986790" cy="993140"/>
          </a:xfrm>
          <a:prstGeom prst="ellipse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9465945" y="4321175"/>
            <a:ext cx="92075" cy="806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8000">
        <p14:window dir="ver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16" grpId="0" bldLvl="0" animBg="1"/>
      <p:bldP spid="21" grpId="0" bldLvl="0" animBg="1"/>
      <p:bldP spid="22" grpId="0" bldLvl="0" animBg="1"/>
      <p:bldP spid="1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95240" y="109505"/>
            <a:ext cx="2886075" cy="551815"/>
            <a:chOff x="449" y="450"/>
            <a:chExt cx="4545" cy="869"/>
          </a:xfrm>
        </p:grpSpPr>
        <p:grpSp>
          <p:nvGrpSpPr>
            <p:cNvPr id="9" name="组合 8"/>
            <p:cNvGrpSpPr/>
            <p:nvPr/>
          </p:nvGrpSpPr>
          <p:grpSpPr>
            <a:xfrm>
              <a:off x="449" y="450"/>
              <a:ext cx="887" cy="869"/>
              <a:chOff x="257122" y="251474"/>
              <a:chExt cx="563036" cy="55175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89634" y="705466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57122" y="538113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89926" y="272997"/>
                <a:ext cx="530232" cy="530232"/>
              </a:xfrm>
              <a:prstGeom prst="ellipse">
                <a:avLst/>
              </a:prstGeom>
              <a:noFill/>
              <a:ln w="3175">
                <a:solidFill>
                  <a:srgbClr val="2BA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20885" y="251474"/>
                <a:ext cx="79833" cy="79833"/>
              </a:xfrm>
              <a:prstGeom prst="ellipse">
                <a:avLst/>
              </a:prstGeom>
              <a:solidFill>
                <a:srgbClr val="48C5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477" y="576"/>
              <a:ext cx="351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rgbClr val="2BA89C"/>
                  </a:solidFill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zh-TW" altLang="en-US" dirty="0">
                  <a:latin typeface="+mn-lt"/>
                  <a:ea typeface="+mn-ea"/>
                  <a:sym typeface="+mn-lt"/>
                </a:rPr>
                <a:t>資料的分析過程</a:t>
              </a:r>
            </a:p>
          </p:txBody>
        </p:sp>
      </p:grpSp>
      <p:sp>
        <p:nvSpPr>
          <p:cNvPr id="39" name="TextBox 7"/>
          <p:cNvSpPr txBox="1"/>
          <p:nvPr/>
        </p:nvSpPr>
        <p:spPr>
          <a:xfrm>
            <a:off x="1548362" y="935775"/>
            <a:ext cx="637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工作流程設計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image2.png">
            <a:extLst>
              <a:ext uri="{FF2B5EF4-FFF2-40B4-BE49-F238E27FC236}">
                <a16:creationId xmlns:a16="http://schemas.microsoft.com/office/drawing/2014/main" id="{BE890606-9A2E-4F51-A5CA-C194A59FE1B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27599" y="643388"/>
            <a:ext cx="9036345" cy="6103169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97"/>
          <p:cNvSpPr txBox="1"/>
          <p:nvPr/>
        </p:nvSpPr>
        <p:spPr>
          <a:xfrm>
            <a:off x="3653363" y="33282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dirty="0">
                <a:solidFill>
                  <a:schemeClr val="bg1"/>
                </a:solidFill>
                <a:cs typeface="+mn-ea"/>
                <a:sym typeface="+mn-lt"/>
              </a:rPr>
              <a:t>爬蟲與資料清理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Freeform 117"/>
          <p:cNvSpPr>
            <a:spLocks noEditPoints="1"/>
          </p:cNvSpPr>
          <p:nvPr/>
        </p:nvSpPr>
        <p:spPr bwMode="auto">
          <a:xfrm>
            <a:off x="7710749" y="4983485"/>
            <a:ext cx="296263" cy="294500"/>
          </a:xfrm>
          <a:custGeom>
            <a:avLst/>
            <a:gdLst>
              <a:gd name="T0" fmla="*/ 53 w 71"/>
              <a:gd name="T1" fmla="*/ 11 h 68"/>
              <a:gd name="T2" fmla="*/ 53 w 71"/>
              <a:gd name="T3" fmla="*/ 7 h 68"/>
              <a:gd name="T4" fmla="*/ 53 w 71"/>
              <a:gd name="T5" fmla="*/ 38 h 68"/>
              <a:gd name="T6" fmla="*/ 53 w 71"/>
              <a:gd name="T7" fmla="*/ 34 h 68"/>
              <a:gd name="T8" fmla="*/ 53 w 71"/>
              <a:gd name="T9" fmla="*/ 38 h 68"/>
              <a:gd name="T10" fmla="*/ 51 w 71"/>
              <a:gd name="T11" fmla="*/ 22 h 68"/>
              <a:gd name="T12" fmla="*/ 55 w 71"/>
              <a:gd name="T13" fmla="*/ 22 h 68"/>
              <a:gd name="T14" fmla="*/ 71 w 71"/>
              <a:gd name="T15" fmla="*/ 11 h 68"/>
              <a:gd name="T16" fmla="*/ 71 w 71"/>
              <a:gd name="T17" fmla="*/ 19 h 68"/>
              <a:gd name="T18" fmla="*/ 70 w 71"/>
              <a:gd name="T19" fmla="*/ 29 h 68"/>
              <a:gd name="T20" fmla="*/ 71 w 71"/>
              <a:gd name="T21" fmla="*/ 39 h 68"/>
              <a:gd name="T22" fmla="*/ 38 w 71"/>
              <a:gd name="T23" fmla="*/ 45 h 68"/>
              <a:gd name="T24" fmla="*/ 44 w 71"/>
              <a:gd name="T25" fmla="*/ 57 h 68"/>
              <a:gd name="T26" fmla="*/ 71 w 71"/>
              <a:gd name="T27" fmla="*/ 59 h 68"/>
              <a:gd name="T28" fmla="*/ 44 w 71"/>
              <a:gd name="T29" fmla="*/ 61 h 68"/>
              <a:gd name="T30" fmla="*/ 27 w 71"/>
              <a:gd name="T31" fmla="*/ 61 h 68"/>
              <a:gd name="T32" fmla="*/ 0 w 71"/>
              <a:gd name="T33" fmla="*/ 59 h 68"/>
              <a:gd name="T34" fmla="*/ 27 w 71"/>
              <a:gd name="T35" fmla="*/ 57 h 68"/>
              <a:gd name="T36" fmla="*/ 34 w 71"/>
              <a:gd name="T37" fmla="*/ 45 h 68"/>
              <a:gd name="T38" fmla="*/ 0 w 71"/>
              <a:gd name="T39" fmla="*/ 39 h 68"/>
              <a:gd name="T40" fmla="*/ 1 w 71"/>
              <a:gd name="T41" fmla="*/ 29 h 68"/>
              <a:gd name="T42" fmla="*/ 0 w 71"/>
              <a:gd name="T43" fmla="*/ 19 h 68"/>
              <a:gd name="T44" fmla="*/ 0 w 71"/>
              <a:gd name="T45" fmla="*/ 11 h 68"/>
              <a:gd name="T46" fmla="*/ 6 w 71"/>
              <a:gd name="T47" fmla="*/ 0 h 68"/>
              <a:gd name="T48" fmla="*/ 71 w 71"/>
              <a:gd name="T49" fmla="*/ 6 h 68"/>
              <a:gd name="T50" fmla="*/ 36 w 71"/>
              <a:gd name="T51" fmla="*/ 54 h 68"/>
              <a:gd name="T52" fmla="*/ 30 w 71"/>
              <a:gd name="T53" fmla="*/ 59 h 68"/>
              <a:gd name="T54" fmla="*/ 36 w 71"/>
              <a:gd name="T55" fmla="*/ 65 h 68"/>
              <a:gd name="T56" fmla="*/ 41 w 71"/>
              <a:gd name="T57" fmla="*/ 59 h 68"/>
              <a:gd name="T58" fmla="*/ 36 w 71"/>
              <a:gd name="T59" fmla="*/ 54 h 68"/>
              <a:gd name="T60" fmla="*/ 68 w 71"/>
              <a:gd name="T61" fmla="*/ 33 h 68"/>
              <a:gd name="T62" fmla="*/ 65 w 71"/>
              <a:gd name="T63" fmla="*/ 30 h 68"/>
              <a:gd name="T64" fmla="*/ 62 w 71"/>
              <a:gd name="T65" fmla="*/ 42 h 68"/>
              <a:gd name="T66" fmla="*/ 68 w 71"/>
              <a:gd name="T67" fmla="*/ 39 h 68"/>
              <a:gd name="T68" fmla="*/ 65 w 71"/>
              <a:gd name="T69" fmla="*/ 3 h 68"/>
              <a:gd name="T70" fmla="*/ 62 w 71"/>
              <a:gd name="T71" fmla="*/ 14 h 68"/>
              <a:gd name="T72" fmla="*/ 65 w 71"/>
              <a:gd name="T73" fmla="*/ 14 h 68"/>
              <a:gd name="T74" fmla="*/ 68 w 71"/>
              <a:gd name="T75" fmla="*/ 6 h 68"/>
              <a:gd name="T76" fmla="*/ 62 w 71"/>
              <a:gd name="T77" fmla="*/ 28 h 68"/>
              <a:gd name="T78" fmla="*/ 65 w 71"/>
              <a:gd name="T79" fmla="*/ 28 h 68"/>
              <a:gd name="T80" fmla="*/ 68 w 71"/>
              <a:gd name="T81" fmla="*/ 19 h 68"/>
              <a:gd name="T82" fmla="*/ 65 w 71"/>
              <a:gd name="T83" fmla="*/ 16 h 68"/>
              <a:gd name="T84" fmla="*/ 60 w 71"/>
              <a:gd name="T85" fmla="*/ 28 h 68"/>
              <a:gd name="T86" fmla="*/ 49 w 71"/>
              <a:gd name="T87" fmla="*/ 16 h 68"/>
              <a:gd name="T88" fmla="*/ 60 w 71"/>
              <a:gd name="T89" fmla="*/ 28 h 68"/>
              <a:gd name="T90" fmla="*/ 49 w 71"/>
              <a:gd name="T91" fmla="*/ 42 h 68"/>
              <a:gd name="T92" fmla="*/ 60 w 71"/>
              <a:gd name="T93" fmla="*/ 30 h 68"/>
              <a:gd name="T94" fmla="*/ 60 w 71"/>
              <a:gd name="T95" fmla="*/ 14 h 68"/>
              <a:gd name="T96" fmla="*/ 49 w 71"/>
              <a:gd name="T97" fmla="*/ 3 h 68"/>
              <a:gd name="T98" fmla="*/ 60 w 71"/>
              <a:gd name="T99" fmla="*/ 14 h 68"/>
              <a:gd name="T100" fmla="*/ 3 w 71"/>
              <a:gd name="T101" fmla="*/ 11 h 68"/>
              <a:gd name="T102" fmla="*/ 6 w 71"/>
              <a:gd name="T103" fmla="*/ 14 h 68"/>
              <a:gd name="T104" fmla="*/ 47 w 71"/>
              <a:gd name="T105" fmla="*/ 3 h 68"/>
              <a:gd name="T106" fmla="*/ 3 w 71"/>
              <a:gd name="T107" fmla="*/ 6 h 68"/>
              <a:gd name="T108" fmla="*/ 6 w 71"/>
              <a:gd name="T109" fmla="*/ 28 h 68"/>
              <a:gd name="T110" fmla="*/ 47 w 71"/>
              <a:gd name="T111" fmla="*/ 16 h 68"/>
              <a:gd name="T112" fmla="*/ 6 w 71"/>
              <a:gd name="T113" fmla="*/ 16 h 68"/>
              <a:gd name="T114" fmla="*/ 3 w 71"/>
              <a:gd name="T115" fmla="*/ 25 h 68"/>
              <a:gd name="T116" fmla="*/ 3 w 71"/>
              <a:gd name="T117" fmla="*/ 39 h 68"/>
              <a:gd name="T118" fmla="*/ 48 w 71"/>
              <a:gd name="T119" fmla="*/ 42 h 68"/>
              <a:gd name="T120" fmla="*/ 47 w 71"/>
              <a:gd name="T121" fmla="*/ 30 h 68"/>
              <a:gd name="T122" fmla="*/ 6 w 71"/>
              <a:gd name="T123" fmla="*/ 30 h 68"/>
              <a:gd name="T124" fmla="*/ 3 w 71"/>
              <a:gd name="T125" fmla="*/ 3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1" h="68">
                <a:moveTo>
                  <a:pt x="55" y="9"/>
                </a:moveTo>
                <a:cubicBezTo>
                  <a:pt x="55" y="10"/>
                  <a:pt x="54" y="11"/>
                  <a:pt x="53" y="11"/>
                </a:cubicBezTo>
                <a:cubicBezTo>
                  <a:pt x="52" y="11"/>
                  <a:pt x="51" y="10"/>
                  <a:pt x="51" y="9"/>
                </a:cubicBezTo>
                <a:cubicBezTo>
                  <a:pt x="51" y="8"/>
                  <a:pt x="52" y="7"/>
                  <a:pt x="53" y="7"/>
                </a:cubicBezTo>
                <a:cubicBezTo>
                  <a:pt x="54" y="7"/>
                  <a:pt x="55" y="8"/>
                  <a:pt x="55" y="9"/>
                </a:cubicBezTo>
                <a:close/>
                <a:moveTo>
                  <a:pt x="53" y="38"/>
                </a:moveTo>
                <a:cubicBezTo>
                  <a:pt x="54" y="38"/>
                  <a:pt x="55" y="37"/>
                  <a:pt x="55" y="36"/>
                </a:cubicBezTo>
                <a:cubicBezTo>
                  <a:pt x="55" y="35"/>
                  <a:pt x="54" y="34"/>
                  <a:pt x="53" y="34"/>
                </a:cubicBezTo>
                <a:cubicBezTo>
                  <a:pt x="52" y="34"/>
                  <a:pt x="51" y="35"/>
                  <a:pt x="51" y="36"/>
                </a:cubicBezTo>
                <a:cubicBezTo>
                  <a:pt x="51" y="37"/>
                  <a:pt x="52" y="38"/>
                  <a:pt x="53" y="38"/>
                </a:cubicBezTo>
                <a:close/>
                <a:moveTo>
                  <a:pt x="53" y="20"/>
                </a:moveTo>
                <a:cubicBezTo>
                  <a:pt x="52" y="20"/>
                  <a:pt x="51" y="21"/>
                  <a:pt x="51" y="22"/>
                </a:cubicBezTo>
                <a:cubicBezTo>
                  <a:pt x="51" y="23"/>
                  <a:pt x="52" y="24"/>
                  <a:pt x="53" y="24"/>
                </a:cubicBezTo>
                <a:cubicBezTo>
                  <a:pt x="54" y="24"/>
                  <a:pt x="55" y="23"/>
                  <a:pt x="55" y="22"/>
                </a:cubicBezTo>
                <a:cubicBezTo>
                  <a:pt x="55" y="21"/>
                  <a:pt x="54" y="20"/>
                  <a:pt x="53" y="20"/>
                </a:cubicBezTo>
                <a:close/>
                <a:moveTo>
                  <a:pt x="71" y="11"/>
                </a:moveTo>
                <a:cubicBezTo>
                  <a:pt x="71" y="13"/>
                  <a:pt x="71" y="14"/>
                  <a:pt x="70" y="15"/>
                </a:cubicBezTo>
                <a:cubicBezTo>
                  <a:pt x="71" y="17"/>
                  <a:pt x="71" y="18"/>
                  <a:pt x="71" y="19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6"/>
                  <a:pt x="71" y="28"/>
                  <a:pt x="70" y="29"/>
                </a:cubicBezTo>
                <a:cubicBezTo>
                  <a:pt x="71" y="30"/>
                  <a:pt x="71" y="31"/>
                  <a:pt x="71" y="33"/>
                </a:cubicBezTo>
                <a:cubicBezTo>
                  <a:pt x="71" y="39"/>
                  <a:pt x="71" y="39"/>
                  <a:pt x="71" y="39"/>
                </a:cubicBezTo>
                <a:cubicBezTo>
                  <a:pt x="71" y="42"/>
                  <a:pt x="69" y="45"/>
                  <a:pt x="65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51"/>
                  <a:pt x="38" y="51"/>
                  <a:pt x="38" y="51"/>
                </a:cubicBezTo>
                <a:cubicBezTo>
                  <a:pt x="41" y="52"/>
                  <a:pt x="43" y="54"/>
                  <a:pt x="44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7"/>
                  <a:pt x="71" y="58"/>
                  <a:pt x="71" y="59"/>
                </a:cubicBezTo>
                <a:cubicBezTo>
                  <a:pt x="71" y="60"/>
                  <a:pt x="70" y="61"/>
                  <a:pt x="69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3" y="65"/>
                  <a:pt x="40" y="68"/>
                  <a:pt x="36" y="68"/>
                </a:cubicBezTo>
                <a:cubicBezTo>
                  <a:pt x="31" y="68"/>
                  <a:pt x="28" y="65"/>
                  <a:pt x="27" y="61"/>
                </a:cubicBezTo>
                <a:cubicBezTo>
                  <a:pt x="2" y="61"/>
                  <a:pt x="2" y="61"/>
                  <a:pt x="2" y="61"/>
                </a:cubicBezTo>
                <a:cubicBezTo>
                  <a:pt x="1" y="61"/>
                  <a:pt x="0" y="60"/>
                  <a:pt x="0" y="59"/>
                </a:cubicBezTo>
                <a:cubicBezTo>
                  <a:pt x="0" y="58"/>
                  <a:pt x="1" y="57"/>
                  <a:pt x="2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8" y="54"/>
                  <a:pt x="30" y="52"/>
                  <a:pt x="34" y="51"/>
                </a:cubicBezTo>
                <a:cubicBezTo>
                  <a:pt x="34" y="45"/>
                  <a:pt x="34" y="45"/>
                  <a:pt x="34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3" y="45"/>
                  <a:pt x="0" y="42"/>
                  <a:pt x="0" y="3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0" y="30"/>
                  <a:pt x="1" y="29"/>
                </a:cubicBezTo>
                <a:cubicBezTo>
                  <a:pt x="0" y="28"/>
                  <a:pt x="0" y="26"/>
                  <a:pt x="0" y="2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7"/>
                  <a:pt x="1" y="15"/>
                </a:cubicBezTo>
                <a:cubicBezTo>
                  <a:pt x="0" y="14"/>
                  <a:pt x="0" y="13"/>
                  <a:pt x="0" y="11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9" y="0"/>
                  <a:pt x="71" y="3"/>
                  <a:pt x="71" y="6"/>
                </a:cubicBezTo>
                <a:lnTo>
                  <a:pt x="71" y="11"/>
                </a:lnTo>
                <a:close/>
                <a:moveTo>
                  <a:pt x="36" y="54"/>
                </a:moveTo>
                <a:cubicBezTo>
                  <a:pt x="33" y="54"/>
                  <a:pt x="31" y="55"/>
                  <a:pt x="30" y="57"/>
                </a:cubicBezTo>
                <a:cubicBezTo>
                  <a:pt x="30" y="58"/>
                  <a:pt x="30" y="59"/>
                  <a:pt x="30" y="59"/>
                </a:cubicBezTo>
                <a:cubicBezTo>
                  <a:pt x="30" y="60"/>
                  <a:pt x="30" y="61"/>
                  <a:pt x="30" y="61"/>
                </a:cubicBezTo>
                <a:cubicBezTo>
                  <a:pt x="31" y="64"/>
                  <a:pt x="33" y="65"/>
                  <a:pt x="36" y="65"/>
                </a:cubicBezTo>
                <a:cubicBezTo>
                  <a:pt x="38" y="65"/>
                  <a:pt x="40" y="64"/>
                  <a:pt x="41" y="61"/>
                </a:cubicBezTo>
                <a:cubicBezTo>
                  <a:pt x="41" y="61"/>
                  <a:pt x="41" y="60"/>
                  <a:pt x="41" y="59"/>
                </a:cubicBezTo>
                <a:cubicBezTo>
                  <a:pt x="41" y="59"/>
                  <a:pt x="41" y="58"/>
                  <a:pt x="41" y="57"/>
                </a:cubicBezTo>
                <a:cubicBezTo>
                  <a:pt x="40" y="55"/>
                  <a:pt x="38" y="54"/>
                  <a:pt x="36" y="54"/>
                </a:cubicBezTo>
                <a:close/>
                <a:moveTo>
                  <a:pt x="68" y="39"/>
                </a:moveTo>
                <a:cubicBezTo>
                  <a:pt x="68" y="33"/>
                  <a:pt x="68" y="33"/>
                  <a:pt x="68" y="33"/>
                </a:cubicBezTo>
                <a:cubicBezTo>
                  <a:pt x="68" y="31"/>
                  <a:pt x="67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42"/>
                  <a:pt x="62" y="42"/>
                  <a:pt x="62" y="42"/>
                </a:cubicBezTo>
                <a:cubicBezTo>
                  <a:pt x="65" y="42"/>
                  <a:pt x="65" y="42"/>
                  <a:pt x="65" y="42"/>
                </a:cubicBezTo>
                <a:cubicBezTo>
                  <a:pt x="67" y="42"/>
                  <a:pt x="68" y="40"/>
                  <a:pt x="68" y="39"/>
                </a:cubicBezTo>
                <a:close/>
                <a:moveTo>
                  <a:pt x="68" y="6"/>
                </a:moveTo>
                <a:cubicBezTo>
                  <a:pt x="68" y="4"/>
                  <a:pt x="67" y="3"/>
                  <a:pt x="65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14"/>
                  <a:pt x="62" y="14"/>
                  <a:pt x="62" y="14"/>
                </a:cubicBezTo>
                <a:cubicBezTo>
                  <a:pt x="65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ubicBezTo>
                  <a:pt x="67" y="14"/>
                  <a:pt x="68" y="13"/>
                  <a:pt x="68" y="11"/>
                </a:cubicBezTo>
                <a:lnTo>
                  <a:pt x="68" y="6"/>
                </a:lnTo>
                <a:close/>
                <a:moveTo>
                  <a:pt x="62" y="16"/>
                </a:moveTo>
                <a:cubicBezTo>
                  <a:pt x="62" y="28"/>
                  <a:pt x="62" y="28"/>
                  <a:pt x="62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67" y="28"/>
                  <a:pt x="68" y="27"/>
                  <a:pt x="68" y="25"/>
                </a:cubicBezTo>
                <a:cubicBezTo>
                  <a:pt x="68" y="19"/>
                  <a:pt x="68" y="19"/>
                  <a:pt x="68" y="19"/>
                </a:cubicBezTo>
                <a:cubicBezTo>
                  <a:pt x="68" y="18"/>
                  <a:pt x="67" y="16"/>
                  <a:pt x="65" y="16"/>
                </a:cubicBezTo>
                <a:cubicBezTo>
                  <a:pt x="65" y="16"/>
                  <a:pt x="65" y="16"/>
                  <a:pt x="65" y="16"/>
                </a:cubicBezTo>
                <a:lnTo>
                  <a:pt x="62" y="16"/>
                </a:lnTo>
                <a:close/>
                <a:moveTo>
                  <a:pt x="60" y="28"/>
                </a:moveTo>
                <a:cubicBezTo>
                  <a:pt x="60" y="16"/>
                  <a:pt x="60" y="16"/>
                  <a:pt x="60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28"/>
                  <a:pt x="49" y="28"/>
                  <a:pt x="49" y="28"/>
                </a:cubicBezTo>
                <a:lnTo>
                  <a:pt x="60" y="28"/>
                </a:lnTo>
                <a:close/>
                <a:moveTo>
                  <a:pt x="49" y="30"/>
                </a:moveTo>
                <a:cubicBezTo>
                  <a:pt x="49" y="42"/>
                  <a:pt x="49" y="42"/>
                  <a:pt x="49" y="4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30"/>
                  <a:pt x="60" y="30"/>
                  <a:pt x="60" y="30"/>
                </a:cubicBezTo>
                <a:lnTo>
                  <a:pt x="49" y="30"/>
                </a:lnTo>
                <a:close/>
                <a:moveTo>
                  <a:pt x="60" y="14"/>
                </a:moveTo>
                <a:cubicBezTo>
                  <a:pt x="60" y="3"/>
                  <a:pt x="60" y="3"/>
                  <a:pt x="60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4"/>
                  <a:pt x="49" y="14"/>
                  <a:pt x="49" y="14"/>
                </a:cubicBezTo>
                <a:lnTo>
                  <a:pt x="60" y="14"/>
                </a:lnTo>
                <a:close/>
                <a:moveTo>
                  <a:pt x="3" y="6"/>
                </a:moveTo>
                <a:cubicBezTo>
                  <a:pt x="3" y="11"/>
                  <a:pt x="3" y="11"/>
                  <a:pt x="3" y="11"/>
                </a:cubicBezTo>
                <a:cubicBezTo>
                  <a:pt x="3" y="13"/>
                  <a:pt x="4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3"/>
                  <a:pt x="47" y="3"/>
                  <a:pt x="4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3"/>
                  <a:pt x="3" y="4"/>
                  <a:pt x="3" y="6"/>
                </a:cubicBezTo>
                <a:close/>
                <a:moveTo>
                  <a:pt x="6" y="28"/>
                </a:moveTo>
                <a:cubicBezTo>
                  <a:pt x="6" y="28"/>
                  <a:pt x="6" y="28"/>
                  <a:pt x="6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16"/>
                  <a:pt x="47" y="16"/>
                  <a:pt x="47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4" y="16"/>
                  <a:pt x="3" y="18"/>
                  <a:pt x="3" y="19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7"/>
                  <a:pt x="4" y="28"/>
                  <a:pt x="6" y="28"/>
                </a:cubicBezTo>
                <a:close/>
                <a:moveTo>
                  <a:pt x="3" y="39"/>
                </a:moveTo>
                <a:cubicBezTo>
                  <a:pt x="3" y="40"/>
                  <a:pt x="4" y="42"/>
                  <a:pt x="6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1"/>
                  <a:pt x="47" y="41"/>
                  <a:pt x="47" y="41"/>
                </a:cubicBezTo>
                <a:cubicBezTo>
                  <a:pt x="47" y="30"/>
                  <a:pt x="47" y="30"/>
                  <a:pt x="47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4" y="30"/>
                  <a:pt x="3" y="31"/>
                  <a:pt x="3" y="33"/>
                </a:cubicBezTo>
                <a:lnTo>
                  <a:pt x="3" y="39"/>
                </a:lnTo>
                <a:close/>
              </a:path>
            </a:pathLst>
          </a:cu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Freeform 118"/>
          <p:cNvSpPr>
            <a:spLocks noEditPoints="1"/>
          </p:cNvSpPr>
          <p:nvPr/>
        </p:nvSpPr>
        <p:spPr bwMode="auto">
          <a:xfrm>
            <a:off x="6292914" y="4988777"/>
            <a:ext cx="283920" cy="285684"/>
          </a:xfrm>
          <a:custGeom>
            <a:avLst/>
            <a:gdLst>
              <a:gd name="T0" fmla="*/ 7 w 68"/>
              <a:gd name="T1" fmla="*/ 0 h 66"/>
              <a:gd name="T2" fmla="*/ 0 w 68"/>
              <a:gd name="T3" fmla="*/ 40 h 66"/>
              <a:gd name="T4" fmla="*/ 32 w 68"/>
              <a:gd name="T5" fmla="*/ 47 h 66"/>
              <a:gd name="T6" fmla="*/ 27 w 68"/>
              <a:gd name="T7" fmla="*/ 57 h 66"/>
              <a:gd name="T8" fmla="*/ 6 w 68"/>
              <a:gd name="T9" fmla="*/ 59 h 66"/>
              <a:gd name="T10" fmla="*/ 27 w 68"/>
              <a:gd name="T11" fmla="*/ 61 h 66"/>
              <a:gd name="T12" fmla="*/ 41 w 68"/>
              <a:gd name="T13" fmla="*/ 61 h 66"/>
              <a:gd name="T14" fmla="*/ 62 w 68"/>
              <a:gd name="T15" fmla="*/ 59 h 66"/>
              <a:gd name="T16" fmla="*/ 41 w 68"/>
              <a:gd name="T17" fmla="*/ 57 h 66"/>
              <a:gd name="T18" fmla="*/ 36 w 68"/>
              <a:gd name="T19" fmla="*/ 47 h 66"/>
              <a:gd name="T20" fmla="*/ 68 w 68"/>
              <a:gd name="T21" fmla="*/ 40 h 66"/>
              <a:gd name="T22" fmla="*/ 61 w 68"/>
              <a:gd name="T23" fmla="*/ 0 h 66"/>
              <a:gd name="T24" fmla="*/ 38 w 68"/>
              <a:gd name="T25" fmla="*/ 58 h 66"/>
              <a:gd name="T26" fmla="*/ 38 w 68"/>
              <a:gd name="T27" fmla="*/ 60 h 66"/>
              <a:gd name="T28" fmla="*/ 38 w 68"/>
              <a:gd name="T29" fmla="*/ 61 h 66"/>
              <a:gd name="T30" fmla="*/ 31 w 68"/>
              <a:gd name="T31" fmla="*/ 61 h 66"/>
              <a:gd name="T32" fmla="*/ 30 w 68"/>
              <a:gd name="T33" fmla="*/ 60 h 66"/>
              <a:gd name="T34" fmla="*/ 30 w 68"/>
              <a:gd name="T35" fmla="*/ 58 h 66"/>
              <a:gd name="T36" fmla="*/ 31 w 68"/>
              <a:gd name="T37" fmla="*/ 57 h 66"/>
              <a:gd name="T38" fmla="*/ 38 w 68"/>
              <a:gd name="T39" fmla="*/ 57 h 66"/>
              <a:gd name="T40" fmla="*/ 61 w 68"/>
              <a:gd name="T41" fmla="*/ 3 h 66"/>
              <a:gd name="T42" fmla="*/ 65 w 68"/>
              <a:gd name="T43" fmla="*/ 40 h 66"/>
              <a:gd name="T44" fmla="*/ 7 w 68"/>
              <a:gd name="T45" fmla="*/ 44 h 66"/>
              <a:gd name="T46" fmla="*/ 3 w 68"/>
              <a:gd name="T47" fmla="*/ 7 h 66"/>
              <a:gd name="T48" fmla="*/ 7 w 68"/>
              <a:gd name="T49" fmla="*/ 41 h 66"/>
              <a:gd name="T50" fmla="*/ 63 w 68"/>
              <a:gd name="T51" fmla="*/ 40 h 66"/>
              <a:gd name="T52" fmla="*/ 62 w 68"/>
              <a:gd name="T53" fmla="*/ 10 h 66"/>
              <a:gd name="T54" fmla="*/ 6 w 68"/>
              <a:gd name="T55" fmla="*/ 11 h 66"/>
              <a:gd name="T56" fmla="*/ 7 w 68"/>
              <a:gd name="T57" fmla="*/ 41 h 66"/>
              <a:gd name="T58" fmla="*/ 61 w 68"/>
              <a:gd name="T59" fmla="*/ 12 h 66"/>
              <a:gd name="T60" fmla="*/ 8 w 68"/>
              <a:gd name="T61" fmla="*/ 39 h 66"/>
              <a:gd name="T62" fmla="*/ 6 w 68"/>
              <a:gd name="T63" fmla="*/ 6 h 66"/>
              <a:gd name="T64" fmla="*/ 9 w 68"/>
              <a:gd name="T65" fmla="*/ 6 h 66"/>
              <a:gd name="T66" fmla="*/ 6 w 68"/>
              <a:gd name="T67" fmla="*/ 6 h 66"/>
              <a:gd name="T68" fmla="*/ 12 w 68"/>
              <a:gd name="T69" fmla="*/ 5 h 66"/>
              <a:gd name="T70" fmla="*/ 12 w 68"/>
              <a:gd name="T71" fmla="*/ 8 h 66"/>
              <a:gd name="T72" fmla="*/ 16 w 68"/>
              <a:gd name="T73" fmla="*/ 6 h 66"/>
              <a:gd name="T74" fmla="*/ 19 w 68"/>
              <a:gd name="T75" fmla="*/ 6 h 66"/>
              <a:gd name="T76" fmla="*/ 16 w 68"/>
              <a:gd name="T77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8" h="66">
                <a:moveTo>
                  <a:pt x="61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3" y="47"/>
                  <a:pt x="7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52"/>
                  <a:pt x="32" y="52"/>
                  <a:pt x="32" y="52"/>
                </a:cubicBezTo>
                <a:cubicBezTo>
                  <a:pt x="30" y="53"/>
                  <a:pt x="28" y="55"/>
                  <a:pt x="27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7" y="57"/>
                  <a:pt x="6" y="58"/>
                  <a:pt x="6" y="59"/>
                </a:cubicBezTo>
                <a:cubicBezTo>
                  <a:pt x="6" y="60"/>
                  <a:pt x="7" y="61"/>
                  <a:pt x="8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8" y="64"/>
                  <a:pt x="31" y="66"/>
                  <a:pt x="34" y="66"/>
                </a:cubicBezTo>
                <a:cubicBezTo>
                  <a:pt x="37" y="66"/>
                  <a:pt x="40" y="64"/>
                  <a:pt x="41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1" y="61"/>
                  <a:pt x="62" y="60"/>
                  <a:pt x="62" y="59"/>
                </a:cubicBezTo>
                <a:cubicBezTo>
                  <a:pt x="62" y="58"/>
                  <a:pt x="61" y="57"/>
                  <a:pt x="60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0" y="55"/>
                  <a:pt x="38" y="53"/>
                  <a:pt x="36" y="52"/>
                </a:cubicBezTo>
                <a:cubicBezTo>
                  <a:pt x="36" y="47"/>
                  <a:pt x="36" y="47"/>
                  <a:pt x="36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65" y="47"/>
                  <a:pt x="68" y="44"/>
                  <a:pt x="68" y="40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3"/>
                  <a:pt x="65" y="0"/>
                  <a:pt x="61" y="0"/>
                </a:cubicBezTo>
                <a:close/>
                <a:moveTo>
                  <a:pt x="38" y="57"/>
                </a:moveTo>
                <a:cubicBezTo>
                  <a:pt x="38" y="57"/>
                  <a:pt x="38" y="58"/>
                  <a:pt x="38" y="58"/>
                </a:cubicBezTo>
                <a:cubicBezTo>
                  <a:pt x="38" y="58"/>
                  <a:pt x="38" y="59"/>
                  <a:pt x="38" y="59"/>
                </a:cubicBezTo>
                <a:cubicBezTo>
                  <a:pt x="38" y="59"/>
                  <a:pt x="38" y="60"/>
                  <a:pt x="38" y="60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7" y="62"/>
                  <a:pt x="36" y="63"/>
                  <a:pt x="34" y="63"/>
                </a:cubicBezTo>
                <a:cubicBezTo>
                  <a:pt x="33" y="63"/>
                  <a:pt x="31" y="62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0" y="61"/>
                  <a:pt x="30" y="60"/>
                </a:cubicBezTo>
                <a:cubicBezTo>
                  <a:pt x="30" y="60"/>
                  <a:pt x="30" y="59"/>
                  <a:pt x="30" y="59"/>
                </a:cubicBezTo>
                <a:cubicBezTo>
                  <a:pt x="30" y="59"/>
                  <a:pt x="30" y="58"/>
                  <a:pt x="30" y="58"/>
                </a:cubicBezTo>
                <a:cubicBezTo>
                  <a:pt x="30" y="58"/>
                  <a:pt x="31" y="57"/>
                  <a:pt x="31" y="57"/>
                </a:cubicBezTo>
                <a:cubicBezTo>
                  <a:pt x="31" y="57"/>
                  <a:pt x="31" y="57"/>
                  <a:pt x="31" y="57"/>
                </a:cubicBezTo>
                <a:cubicBezTo>
                  <a:pt x="31" y="56"/>
                  <a:pt x="33" y="55"/>
                  <a:pt x="34" y="55"/>
                </a:cubicBezTo>
                <a:cubicBezTo>
                  <a:pt x="36" y="55"/>
                  <a:pt x="37" y="56"/>
                  <a:pt x="38" y="57"/>
                </a:cubicBezTo>
                <a:close/>
                <a:moveTo>
                  <a:pt x="7" y="3"/>
                </a:moveTo>
                <a:cubicBezTo>
                  <a:pt x="61" y="3"/>
                  <a:pt x="61" y="3"/>
                  <a:pt x="61" y="3"/>
                </a:cubicBezTo>
                <a:cubicBezTo>
                  <a:pt x="63" y="3"/>
                  <a:pt x="65" y="5"/>
                  <a:pt x="65" y="7"/>
                </a:cubicBezTo>
                <a:cubicBezTo>
                  <a:pt x="65" y="40"/>
                  <a:pt x="65" y="40"/>
                  <a:pt x="65" y="40"/>
                </a:cubicBezTo>
                <a:cubicBezTo>
                  <a:pt x="65" y="42"/>
                  <a:pt x="63" y="44"/>
                  <a:pt x="61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5" y="44"/>
                  <a:pt x="3" y="42"/>
                  <a:pt x="3" y="40"/>
                </a:cubicBezTo>
                <a:cubicBezTo>
                  <a:pt x="3" y="7"/>
                  <a:pt x="3" y="7"/>
                  <a:pt x="3" y="7"/>
                </a:cubicBezTo>
                <a:cubicBezTo>
                  <a:pt x="3" y="5"/>
                  <a:pt x="5" y="3"/>
                  <a:pt x="7" y="3"/>
                </a:cubicBezTo>
                <a:close/>
                <a:moveTo>
                  <a:pt x="7" y="41"/>
                </a:move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3" y="41"/>
                  <a:pt x="63" y="40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0"/>
                  <a:pt x="62" y="10"/>
                  <a:pt x="62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11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1"/>
                  <a:pt x="6" y="41"/>
                  <a:pt x="7" y="41"/>
                </a:cubicBezTo>
                <a:close/>
                <a:moveTo>
                  <a:pt x="8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39"/>
                  <a:pt x="61" y="39"/>
                  <a:pt x="61" y="39"/>
                </a:cubicBezTo>
                <a:cubicBezTo>
                  <a:pt x="8" y="39"/>
                  <a:pt x="8" y="39"/>
                  <a:pt x="8" y="39"/>
                </a:cubicBezTo>
                <a:lnTo>
                  <a:pt x="8" y="12"/>
                </a:lnTo>
                <a:close/>
                <a:moveTo>
                  <a:pt x="6" y="6"/>
                </a:moveTo>
                <a:cubicBezTo>
                  <a:pt x="6" y="5"/>
                  <a:pt x="6" y="5"/>
                  <a:pt x="7" y="5"/>
                </a:cubicBezTo>
                <a:cubicBezTo>
                  <a:pt x="8" y="5"/>
                  <a:pt x="9" y="5"/>
                  <a:pt x="9" y="6"/>
                </a:cubicBezTo>
                <a:cubicBezTo>
                  <a:pt x="9" y="7"/>
                  <a:pt x="8" y="8"/>
                  <a:pt x="7" y="8"/>
                </a:cubicBezTo>
                <a:cubicBezTo>
                  <a:pt x="6" y="8"/>
                  <a:pt x="6" y="7"/>
                  <a:pt x="6" y="6"/>
                </a:cubicBezTo>
                <a:close/>
                <a:moveTo>
                  <a:pt x="11" y="6"/>
                </a:moveTo>
                <a:cubicBezTo>
                  <a:pt x="11" y="5"/>
                  <a:pt x="11" y="5"/>
                  <a:pt x="12" y="5"/>
                </a:cubicBezTo>
                <a:cubicBezTo>
                  <a:pt x="13" y="5"/>
                  <a:pt x="14" y="5"/>
                  <a:pt x="14" y="6"/>
                </a:cubicBezTo>
                <a:cubicBezTo>
                  <a:pt x="14" y="7"/>
                  <a:pt x="13" y="8"/>
                  <a:pt x="12" y="8"/>
                </a:cubicBezTo>
                <a:cubicBezTo>
                  <a:pt x="11" y="8"/>
                  <a:pt x="11" y="7"/>
                  <a:pt x="11" y="6"/>
                </a:cubicBezTo>
                <a:close/>
                <a:moveTo>
                  <a:pt x="16" y="6"/>
                </a:moveTo>
                <a:cubicBezTo>
                  <a:pt x="16" y="5"/>
                  <a:pt x="16" y="5"/>
                  <a:pt x="17" y="5"/>
                </a:cubicBezTo>
                <a:cubicBezTo>
                  <a:pt x="18" y="5"/>
                  <a:pt x="19" y="5"/>
                  <a:pt x="19" y="6"/>
                </a:cubicBezTo>
                <a:cubicBezTo>
                  <a:pt x="19" y="7"/>
                  <a:pt x="18" y="8"/>
                  <a:pt x="17" y="8"/>
                </a:cubicBezTo>
                <a:cubicBezTo>
                  <a:pt x="16" y="8"/>
                  <a:pt x="16" y="7"/>
                  <a:pt x="16" y="6"/>
                </a:cubicBezTo>
                <a:close/>
              </a:path>
            </a:pathLst>
          </a:cu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Freeform 140"/>
          <p:cNvSpPr>
            <a:spLocks noEditPoints="1"/>
          </p:cNvSpPr>
          <p:nvPr/>
        </p:nvSpPr>
        <p:spPr bwMode="auto">
          <a:xfrm>
            <a:off x="7255771" y="4965852"/>
            <a:ext cx="253941" cy="329770"/>
          </a:xfrm>
          <a:custGeom>
            <a:avLst/>
            <a:gdLst>
              <a:gd name="T0" fmla="*/ 43 w 61"/>
              <a:gd name="T1" fmla="*/ 47 h 76"/>
              <a:gd name="T2" fmla="*/ 43 w 61"/>
              <a:gd name="T3" fmla="*/ 51 h 76"/>
              <a:gd name="T4" fmla="*/ 61 w 61"/>
              <a:gd name="T5" fmla="*/ 68 h 76"/>
              <a:gd name="T6" fmla="*/ 38 w 61"/>
              <a:gd name="T7" fmla="*/ 70 h 76"/>
              <a:gd name="T8" fmla="*/ 23 w 61"/>
              <a:gd name="T9" fmla="*/ 70 h 76"/>
              <a:gd name="T10" fmla="*/ 0 w 61"/>
              <a:gd name="T11" fmla="*/ 68 h 76"/>
              <a:gd name="T12" fmla="*/ 23 w 61"/>
              <a:gd name="T13" fmla="*/ 66 h 76"/>
              <a:gd name="T14" fmla="*/ 29 w 61"/>
              <a:gd name="T15" fmla="*/ 56 h 76"/>
              <a:gd name="T16" fmla="*/ 0 w 61"/>
              <a:gd name="T17" fmla="*/ 49 h 76"/>
              <a:gd name="T18" fmla="*/ 7 w 61"/>
              <a:gd name="T19" fmla="*/ 0 h 76"/>
              <a:gd name="T20" fmla="*/ 61 w 61"/>
              <a:gd name="T21" fmla="*/ 7 h 76"/>
              <a:gd name="T22" fmla="*/ 54 w 61"/>
              <a:gd name="T23" fmla="*/ 56 h 76"/>
              <a:gd name="T24" fmla="*/ 33 w 61"/>
              <a:gd name="T25" fmla="*/ 61 h 76"/>
              <a:gd name="T26" fmla="*/ 59 w 61"/>
              <a:gd name="T27" fmla="*/ 66 h 76"/>
              <a:gd name="T28" fmla="*/ 47 w 61"/>
              <a:gd name="T29" fmla="*/ 44 h 76"/>
              <a:gd name="T30" fmla="*/ 39 w 61"/>
              <a:gd name="T31" fmla="*/ 53 h 76"/>
              <a:gd name="T32" fmla="*/ 47 w 61"/>
              <a:gd name="T33" fmla="*/ 44 h 76"/>
              <a:gd name="T34" fmla="*/ 39 w 61"/>
              <a:gd name="T35" fmla="*/ 33 h 76"/>
              <a:gd name="T36" fmla="*/ 47 w 61"/>
              <a:gd name="T37" fmla="*/ 42 h 76"/>
              <a:gd name="T38" fmla="*/ 47 w 61"/>
              <a:gd name="T39" fmla="*/ 21 h 76"/>
              <a:gd name="T40" fmla="*/ 39 w 61"/>
              <a:gd name="T41" fmla="*/ 31 h 76"/>
              <a:gd name="T42" fmla="*/ 47 w 61"/>
              <a:gd name="T43" fmla="*/ 21 h 76"/>
              <a:gd name="T44" fmla="*/ 54 w 61"/>
              <a:gd name="T45" fmla="*/ 44 h 76"/>
              <a:gd name="T46" fmla="*/ 49 w 61"/>
              <a:gd name="T47" fmla="*/ 53 h 76"/>
              <a:gd name="T48" fmla="*/ 58 w 61"/>
              <a:gd name="T49" fmla="*/ 49 h 76"/>
              <a:gd name="T50" fmla="*/ 58 w 61"/>
              <a:gd name="T51" fmla="*/ 42 h 76"/>
              <a:gd name="T52" fmla="*/ 54 w 61"/>
              <a:gd name="T53" fmla="*/ 33 h 76"/>
              <a:gd name="T54" fmla="*/ 49 w 61"/>
              <a:gd name="T55" fmla="*/ 42 h 76"/>
              <a:gd name="T56" fmla="*/ 58 w 61"/>
              <a:gd name="T57" fmla="*/ 38 h 76"/>
              <a:gd name="T58" fmla="*/ 58 w 61"/>
              <a:gd name="T59" fmla="*/ 31 h 76"/>
              <a:gd name="T60" fmla="*/ 54 w 61"/>
              <a:gd name="T61" fmla="*/ 21 h 76"/>
              <a:gd name="T62" fmla="*/ 49 w 61"/>
              <a:gd name="T63" fmla="*/ 31 h 76"/>
              <a:gd name="T64" fmla="*/ 58 w 61"/>
              <a:gd name="T65" fmla="*/ 27 h 76"/>
              <a:gd name="T66" fmla="*/ 58 w 61"/>
              <a:gd name="T67" fmla="*/ 20 h 76"/>
              <a:gd name="T68" fmla="*/ 7 w 61"/>
              <a:gd name="T69" fmla="*/ 19 h 76"/>
              <a:gd name="T70" fmla="*/ 58 w 61"/>
              <a:gd name="T71" fmla="*/ 15 h 76"/>
              <a:gd name="T72" fmla="*/ 58 w 61"/>
              <a:gd name="T73" fmla="*/ 7 h 76"/>
              <a:gd name="T74" fmla="*/ 7 w 61"/>
              <a:gd name="T75" fmla="*/ 3 h 76"/>
              <a:gd name="T76" fmla="*/ 3 w 61"/>
              <a:gd name="T77" fmla="*/ 11 h 76"/>
              <a:gd name="T78" fmla="*/ 3 w 61"/>
              <a:gd name="T79" fmla="*/ 27 h 76"/>
              <a:gd name="T80" fmla="*/ 37 w 61"/>
              <a:gd name="T81" fmla="*/ 31 h 76"/>
              <a:gd name="T82" fmla="*/ 7 w 61"/>
              <a:gd name="T83" fmla="*/ 21 h 76"/>
              <a:gd name="T84" fmla="*/ 3 w 61"/>
              <a:gd name="T85" fmla="*/ 22 h 76"/>
              <a:gd name="T86" fmla="*/ 3 w 61"/>
              <a:gd name="T87" fmla="*/ 38 h 76"/>
              <a:gd name="T88" fmla="*/ 37 w 61"/>
              <a:gd name="T89" fmla="*/ 42 h 76"/>
              <a:gd name="T90" fmla="*/ 7 w 61"/>
              <a:gd name="T91" fmla="*/ 33 h 76"/>
              <a:gd name="T92" fmla="*/ 3 w 61"/>
              <a:gd name="T93" fmla="*/ 34 h 76"/>
              <a:gd name="T94" fmla="*/ 37 w 61"/>
              <a:gd name="T95" fmla="*/ 53 h 76"/>
              <a:gd name="T96" fmla="*/ 7 w 61"/>
              <a:gd name="T97" fmla="*/ 44 h 76"/>
              <a:gd name="T98" fmla="*/ 3 w 61"/>
              <a:gd name="T99" fmla="*/ 45 h 76"/>
              <a:gd name="T100" fmla="*/ 7 w 61"/>
              <a:gd name="T101" fmla="*/ 53 h 76"/>
              <a:gd name="T102" fmla="*/ 35 w 61"/>
              <a:gd name="T103" fmla="*/ 68 h 76"/>
              <a:gd name="T104" fmla="*/ 26 w 61"/>
              <a:gd name="T105" fmla="*/ 68 h 76"/>
              <a:gd name="T106" fmla="*/ 35 w 61"/>
              <a:gd name="T107" fmla="*/ 68 h 76"/>
              <a:gd name="T108" fmla="*/ 45 w 61"/>
              <a:gd name="T109" fmla="*/ 37 h 76"/>
              <a:gd name="T110" fmla="*/ 41 w 61"/>
              <a:gd name="T111" fmla="*/ 37 h 76"/>
              <a:gd name="T112" fmla="*/ 43 w 61"/>
              <a:gd name="T113" fmla="*/ 28 h 76"/>
              <a:gd name="T114" fmla="*/ 43 w 61"/>
              <a:gd name="T115" fmla="*/ 24 h 76"/>
              <a:gd name="T116" fmla="*/ 43 w 61"/>
              <a:gd name="T117" fmla="*/ 2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1" h="76">
                <a:moveTo>
                  <a:pt x="41" y="49"/>
                </a:moveTo>
                <a:cubicBezTo>
                  <a:pt x="41" y="48"/>
                  <a:pt x="42" y="47"/>
                  <a:pt x="43" y="47"/>
                </a:cubicBezTo>
                <a:cubicBezTo>
                  <a:pt x="44" y="47"/>
                  <a:pt x="45" y="48"/>
                  <a:pt x="45" y="49"/>
                </a:cubicBezTo>
                <a:cubicBezTo>
                  <a:pt x="45" y="50"/>
                  <a:pt x="44" y="51"/>
                  <a:pt x="43" y="51"/>
                </a:cubicBezTo>
                <a:cubicBezTo>
                  <a:pt x="42" y="51"/>
                  <a:pt x="41" y="50"/>
                  <a:pt x="41" y="49"/>
                </a:cubicBezTo>
                <a:close/>
                <a:moveTo>
                  <a:pt x="61" y="68"/>
                </a:moveTo>
                <a:cubicBezTo>
                  <a:pt x="61" y="70"/>
                  <a:pt x="60" y="70"/>
                  <a:pt x="59" y="70"/>
                </a:cubicBezTo>
                <a:cubicBezTo>
                  <a:pt x="38" y="70"/>
                  <a:pt x="38" y="70"/>
                  <a:pt x="38" y="70"/>
                </a:cubicBezTo>
                <a:cubicBezTo>
                  <a:pt x="37" y="74"/>
                  <a:pt x="34" y="76"/>
                  <a:pt x="31" y="76"/>
                </a:cubicBezTo>
                <a:cubicBezTo>
                  <a:pt x="27" y="76"/>
                  <a:pt x="24" y="74"/>
                  <a:pt x="23" y="70"/>
                </a:cubicBezTo>
                <a:cubicBezTo>
                  <a:pt x="2" y="70"/>
                  <a:pt x="2" y="70"/>
                  <a:pt x="2" y="70"/>
                </a:cubicBezTo>
                <a:cubicBezTo>
                  <a:pt x="1" y="70"/>
                  <a:pt x="0" y="70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4" y="64"/>
                  <a:pt x="26" y="62"/>
                  <a:pt x="29" y="61"/>
                </a:cubicBezTo>
                <a:cubicBezTo>
                  <a:pt x="29" y="56"/>
                  <a:pt x="29" y="56"/>
                  <a:pt x="29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8" y="0"/>
                  <a:pt x="61" y="3"/>
                  <a:pt x="61" y="7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53"/>
                  <a:pt x="58" y="56"/>
                  <a:pt x="54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61"/>
                  <a:pt x="33" y="61"/>
                  <a:pt x="33" y="61"/>
                </a:cubicBezTo>
                <a:cubicBezTo>
                  <a:pt x="35" y="62"/>
                  <a:pt x="37" y="64"/>
                  <a:pt x="38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60" y="66"/>
                  <a:pt x="61" y="67"/>
                  <a:pt x="61" y="68"/>
                </a:cubicBezTo>
                <a:close/>
                <a:moveTo>
                  <a:pt x="47" y="44"/>
                </a:moveTo>
                <a:cubicBezTo>
                  <a:pt x="39" y="44"/>
                  <a:pt x="39" y="44"/>
                  <a:pt x="39" y="44"/>
                </a:cubicBezTo>
                <a:cubicBezTo>
                  <a:pt x="39" y="53"/>
                  <a:pt x="39" y="53"/>
                  <a:pt x="39" y="53"/>
                </a:cubicBezTo>
                <a:cubicBezTo>
                  <a:pt x="47" y="53"/>
                  <a:pt x="47" y="53"/>
                  <a:pt x="47" y="53"/>
                </a:cubicBezTo>
                <a:lnTo>
                  <a:pt x="47" y="44"/>
                </a:lnTo>
                <a:close/>
                <a:moveTo>
                  <a:pt x="47" y="33"/>
                </a:moveTo>
                <a:cubicBezTo>
                  <a:pt x="39" y="33"/>
                  <a:pt x="39" y="33"/>
                  <a:pt x="39" y="33"/>
                </a:cubicBezTo>
                <a:cubicBezTo>
                  <a:pt x="39" y="42"/>
                  <a:pt x="39" y="42"/>
                  <a:pt x="39" y="42"/>
                </a:cubicBezTo>
                <a:cubicBezTo>
                  <a:pt x="47" y="42"/>
                  <a:pt x="47" y="42"/>
                  <a:pt x="47" y="42"/>
                </a:cubicBezTo>
                <a:lnTo>
                  <a:pt x="47" y="33"/>
                </a:lnTo>
                <a:close/>
                <a:moveTo>
                  <a:pt x="47" y="21"/>
                </a:moveTo>
                <a:cubicBezTo>
                  <a:pt x="39" y="21"/>
                  <a:pt x="39" y="21"/>
                  <a:pt x="39" y="21"/>
                </a:cubicBezTo>
                <a:cubicBezTo>
                  <a:pt x="39" y="31"/>
                  <a:pt x="39" y="31"/>
                  <a:pt x="39" y="31"/>
                </a:cubicBezTo>
                <a:cubicBezTo>
                  <a:pt x="47" y="31"/>
                  <a:pt x="47" y="31"/>
                  <a:pt x="47" y="31"/>
                </a:cubicBezTo>
                <a:lnTo>
                  <a:pt x="47" y="21"/>
                </a:lnTo>
                <a:close/>
                <a:moveTo>
                  <a:pt x="58" y="42"/>
                </a:moveTo>
                <a:cubicBezTo>
                  <a:pt x="57" y="43"/>
                  <a:pt x="55" y="44"/>
                  <a:pt x="54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53"/>
                  <a:pt x="49" y="53"/>
                  <a:pt x="49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6" y="53"/>
                  <a:pt x="58" y="51"/>
                  <a:pt x="58" y="49"/>
                </a:cubicBezTo>
                <a:cubicBezTo>
                  <a:pt x="58" y="45"/>
                  <a:pt x="58" y="45"/>
                  <a:pt x="58" y="45"/>
                </a:cubicBezTo>
                <a:lnTo>
                  <a:pt x="58" y="42"/>
                </a:lnTo>
                <a:close/>
                <a:moveTo>
                  <a:pt x="58" y="31"/>
                </a:moveTo>
                <a:cubicBezTo>
                  <a:pt x="57" y="32"/>
                  <a:pt x="55" y="33"/>
                  <a:pt x="54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42"/>
                  <a:pt x="49" y="42"/>
                  <a:pt x="49" y="42"/>
                </a:cubicBezTo>
                <a:cubicBezTo>
                  <a:pt x="54" y="42"/>
                  <a:pt x="54" y="42"/>
                  <a:pt x="54" y="42"/>
                </a:cubicBezTo>
                <a:cubicBezTo>
                  <a:pt x="56" y="42"/>
                  <a:pt x="58" y="40"/>
                  <a:pt x="58" y="38"/>
                </a:cubicBezTo>
                <a:cubicBezTo>
                  <a:pt x="58" y="34"/>
                  <a:pt x="58" y="34"/>
                  <a:pt x="58" y="34"/>
                </a:cubicBezTo>
                <a:lnTo>
                  <a:pt x="58" y="31"/>
                </a:lnTo>
                <a:close/>
                <a:moveTo>
                  <a:pt x="58" y="20"/>
                </a:moveTo>
                <a:cubicBezTo>
                  <a:pt x="57" y="21"/>
                  <a:pt x="55" y="21"/>
                  <a:pt x="54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31"/>
                  <a:pt x="49" y="31"/>
                  <a:pt x="49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6" y="31"/>
                  <a:pt x="58" y="29"/>
                  <a:pt x="58" y="27"/>
                </a:cubicBezTo>
                <a:cubicBezTo>
                  <a:pt x="58" y="22"/>
                  <a:pt x="58" y="22"/>
                  <a:pt x="58" y="22"/>
                </a:cubicBezTo>
                <a:lnTo>
                  <a:pt x="58" y="20"/>
                </a:lnTo>
                <a:close/>
                <a:moveTo>
                  <a:pt x="3" y="15"/>
                </a:moveTo>
                <a:cubicBezTo>
                  <a:pt x="3" y="18"/>
                  <a:pt x="5" y="19"/>
                  <a:pt x="7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8" y="18"/>
                  <a:pt x="58" y="15"/>
                </a:cubicBezTo>
                <a:cubicBezTo>
                  <a:pt x="58" y="11"/>
                  <a:pt x="58" y="11"/>
                  <a:pt x="58" y="1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5"/>
                  <a:pt x="56" y="3"/>
                  <a:pt x="54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11"/>
                  <a:pt x="3" y="11"/>
                  <a:pt x="3" y="11"/>
                </a:cubicBezTo>
                <a:lnTo>
                  <a:pt x="3" y="15"/>
                </a:lnTo>
                <a:close/>
                <a:moveTo>
                  <a:pt x="3" y="27"/>
                </a:moveTo>
                <a:cubicBezTo>
                  <a:pt x="3" y="29"/>
                  <a:pt x="5" y="31"/>
                  <a:pt x="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21"/>
                  <a:pt x="37" y="21"/>
                  <a:pt x="3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6" y="21"/>
                  <a:pt x="4" y="21"/>
                  <a:pt x="3" y="20"/>
                </a:cubicBezTo>
                <a:cubicBezTo>
                  <a:pt x="3" y="22"/>
                  <a:pt x="3" y="22"/>
                  <a:pt x="3" y="22"/>
                </a:cubicBezTo>
                <a:lnTo>
                  <a:pt x="3" y="27"/>
                </a:lnTo>
                <a:close/>
                <a:moveTo>
                  <a:pt x="3" y="38"/>
                </a:moveTo>
                <a:cubicBezTo>
                  <a:pt x="3" y="40"/>
                  <a:pt x="5" y="42"/>
                  <a:pt x="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33"/>
                  <a:pt x="37" y="33"/>
                  <a:pt x="37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6" y="33"/>
                  <a:pt x="4" y="32"/>
                  <a:pt x="3" y="31"/>
                </a:cubicBezTo>
                <a:cubicBezTo>
                  <a:pt x="3" y="34"/>
                  <a:pt x="3" y="34"/>
                  <a:pt x="3" y="34"/>
                </a:cubicBezTo>
                <a:lnTo>
                  <a:pt x="3" y="38"/>
                </a:lnTo>
                <a:close/>
                <a:moveTo>
                  <a:pt x="37" y="53"/>
                </a:moveTo>
                <a:cubicBezTo>
                  <a:pt x="37" y="44"/>
                  <a:pt x="37" y="44"/>
                  <a:pt x="37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6" y="44"/>
                  <a:pt x="4" y="43"/>
                  <a:pt x="3" y="42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9"/>
                  <a:pt x="3" y="49"/>
                  <a:pt x="3" y="49"/>
                </a:cubicBezTo>
                <a:cubicBezTo>
                  <a:pt x="3" y="51"/>
                  <a:pt x="5" y="53"/>
                  <a:pt x="7" y="53"/>
                </a:cubicBezTo>
                <a:lnTo>
                  <a:pt x="37" y="53"/>
                </a:lnTo>
                <a:close/>
                <a:moveTo>
                  <a:pt x="35" y="68"/>
                </a:moveTo>
                <a:cubicBezTo>
                  <a:pt x="35" y="66"/>
                  <a:pt x="33" y="64"/>
                  <a:pt x="31" y="64"/>
                </a:cubicBezTo>
                <a:cubicBezTo>
                  <a:pt x="28" y="64"/>
                  <a:pt x="26" y="66"/>
                  <a:pt x="26" y="68"/>
                </a:cubicBezTo>
                <a:cubicBezTo>
                  <a:pt x="26" y="71"/>
                  <a:pt x="28" y="73"/>
                  <a:pt x="31" y="73"/>
                </a:cubicBezTo>
                <a:cubicBezTo>
                  <a:pt x="33" y="73"/>
                  <a:pt x="35" y="71"/>
                  <a:pt x="35" y="68"/>
                </a:cubicBezTo>
                <a:close/>
                <a:moveTo>
                  <a:pt x="43" y="39"/>
                </a:moveTo>
                <a:cubicBezTo>
                  <a:pt x="44" y="39"/>
                  <a:pt x="45" y="38"/>
                  <a:pt x="45" y="37"/>
                </a:cubicBezTo>
                <a:cubicBezTo>
                  <a:pt x="45" y="36"/>
                  <a:pt x="44" y="36"/>
                  <a:pt x="43" y="36"/>
                </a:cubicBezTo>
                <a:cubicBezTo>
                  <a:pt x="42" y="36"/>
                  <a:pt x="41" y="36"/>
                  <a:pt x="41" y="37"/>
                </a:cubicBezTo>
                <a:cubicBezTo>
                  <a:pt x="41" y="38"/>
                  <a:pt x="42" y="39"/>
                  <a:pt x="43" y="39"/>
                </a:cubicBezTo>
                <a:close/>
                <a:moveTo>
                  <a:pt x="43" y="28"/>
                </a:moveTo>
                <a:cubicBezTo>
                  <a:pt x="44" y="28"/>
                  <a:pt x="45" y="27"/>
                  <a:pt x="45" y="26"/>
                </a:cubicBezTo>
                <a:cubicBezTo>
                  <a:pt x="45" y="25"/>
                  <a:pt x="44" y="24"/>
                  <a:pt x="43" y="24"/>
                </a:cubicBezTo>
                <a:cubicBezTo>
                  <a:pt x="42" y="24"/>
                  <a:pt x="41" y="25"/>
                  <a:pt x="41" y="26"/>
                </a:cubicBezTo>
                <a:cubicBezTo>
                  <a:pt x="41" y="27"/>
                  <a:pt x="42" y="28"/>
                  <a:pt x="43" y="28"/>
                </a:cubicBezTo>
                <a:close/>
              </a:path>
            </a:pathLst>
          </a:cu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Freeform 141"/>
          <p:cNvSpPr>
            <a:spLocks noEditPoints="1"/>
          </p:cNvSpPr>
          <p:nvPr/>
        </p:nvSpPr>
        <p:spPr bwMode="auto">
          <a:xfrm>
            <a:off x="6763762" y="4988777"/>
            <a:ext cx="287446" cy="285684"/>
          </a:xfrm>
          <a:custGeom>
            <a:avLst/>
            <a:gdLst>
              <a:gd name="T0" fmla="*/ 13 w 69"/>
              <a:gd name="T1" fmla="*/ 5 h 66"/>
              <a:gd name="T2" fmla="*/ 13 w 69"/>
              <a:gd name="T3" fmla="*/ 8 h 66"/>
              <a:gd name="T4" fmla="*/ 18 w 69"/>
              <a:gd name="T5" fmla="*/ 8 h 66"/>
              <a:gd name="T6" fmla="*/ 18 w 69"/>
              <a:gd name="T7" fmla="*/ 5 h 66"/>
              <a:gd name="T8" fmla="*/ 18 w 69"/>
              <a:gd name="T9" fmla="*/ 8 h 66"/>
              <a:gd name="T10" fmla="*/ 10 w 69"/>
              <a:gd name="T11" fmla="*/ 6 h 66"/>
              <a:gd name="T12" fmla="*/ 6 w 69"/>
              <a:gd name="T13" fmla="*/ 6 h 66"/>
              <a:gd name="T14" fmla="*/ 37 w 69"/>
              <a:gd name="T15" fmla="*/ 34 h 66"/>
              <a:gd name="T16" fmla="*/ 39 w 69"/>
              <a:gd name="T17" fmla="*/ 34 h 66"/>
              <a:gd name="T18" fmla="*/ 46 w 69"/>
              <a:gd name="T19" fmla="*/ 25 h 66"/>
              <a:gd name="T20" fmla="*/ 37 w 69"/>
              <a:gd name="T21" fmla="*/ 17 h 66"/>
              <a:gd name="T22" fmla="*/ 44 w 69"/>
              <a:gd name="T23" fmla="*/ 26 h 66"/>
              <a:gd name="T24" fmla="*/ 37 w 69"/>
              <a:gd name="T25" fmla="*/ 34 h 66"/>
              <a:gd name="T26" fmla="*/ 63 w 69"/>
              <a:gd name="T27" fmla="*/ 40 h 66"/>
              <a:gd name="T28" fmla="*/ 7 w 69"/>
              <a:gd name="T29" fmla="*/ 41 h 66"/>
              <a:gd name="T30" fmla="*/ 6 w 69"/>
              <a:gd name="T31" fmla="*/ 11 h 66"/>
              <a:gd name="T32" fmla="*/ 62 w 69"/>
              <a:gd name="T33" fmla="*/ 10 h 66"/>
              <a:gd name="T34" fmla="*/ 61 w 69"/>
              <a:gd name="T35" fmla="*/ 12 h 66"/>
              <a:gd name="T36" fmla="*/ 8 w 69"/>
              <a:gd name="T37" fmla="*/ 39 h 66"/>
              <a:gd name="T38" fmla="*/ 61 w 69"/>
              <a:gd name="T39" fmla="*/ 12 h 66"/>
              <a:gd name="T40" fmla="*/ 69 w 69"/>
              <a:gd name="T41" fmla="*/ 40 h 66"/>
              <a:gd name="T42" fmla="*/ 36 w 69"/>
              <a:gd name="T43" fmla="*/ 47 h 66"/>
              <a:gd name="T44" fmla="*/ 41 w 69"/>
              <a:gd name="T45" fmla="*/ 57 h 66"/>
              <a:gd name="T46" fmla="*/ 62 w 69"/>
              <a:gd name="T47" fmla="*/ 59 h 66"/>
              <a:gd name="T48" fmla="*/ 41 w 69"/>
              <a:gd name="T49" fmla="*/ 61 h 66"/>
              <a:gd name="T50" fmla="*/ 28 w 69"/>
              <a:gd name="T51" fmla="*/ 61 h 66"/>
              <a:gd name="T52" fmla="*/ 7 w 69"/>
              <a:gd name="T53" fmla="*/ 59 h 66"/>
              <a:gd name="T54" fmla="*/ 28 w 69"/>
              <a:gd name="T55" fmla="*/ 57 h 66"/>
              <a:gd name="T56" fmla="*/ 32 w 69"/>
              <a:gd name="T57" fmla="*/ 47 h 66"/>
              <a:gd name="T58" fmla="*/ 0 w 69"/>
              <a:gd name="T59" fmla="*/ 40 h 66"/>
              <a:gd name="T60" fmla="*/ 7 w 69"/>
              <a:gd name="T61" fmla="*/ 0 h 66"/>
              <a:gd name="T62" fmla="*/ 69 w 69"/>
              <a:gd name="T63" fmla="*/ 7 h 66"/>
              <a:gd name="T64" fmla="*/ 30 w 69"/>
              <a:gd name="T65" fmla="*/ 59 h 66"/>
              <a:gd name="T66" fmla="*/ 38 w 69"/>
              <a:gd name="T67" fmla="*/ 59 h 66"/>
              <a:gd name="T68" fmla="*/ 66 w 69"/>
              <a:gd name="T69" fmla="*/ 7 h 66"/>
              <a:gd name="T70" fmla="*/ 7 w 69"/>
              <a:gd name="T71" fmla="*/ 3 h 66"/>
              <a:gd name="T72" fmla="*/ 3 w 69"/>
              <a:gd name="T73" fmla="*/ 40 h 66"/>
              <a:gd name="T74" fmla="*/ 61 w 69"/>
              <a:gd name="T75" fmla="*/ 44 h 66"/>
              <a:gd name="T76" fmla="*/ 66 w 69"/>
              <a:gd name="T77" fmla="*/ 7 h 66"/>
              <a:gd name="T78" fmla="*/ 31 w 69"/>
              <a:gd name="T79" fmla="*/ 34 h 66"/>
              <a:gd name="T80" fmla="*/ 31 w 69"/>
              <a:gd name="T81" fmla="*/ 32 h 66"/>
              <a:gd name="T82" fmla="*/ 31 w 69"/>
              <a:gd name="T83" fmla="*/ 19 h 66"/>
              <a:gd name="T84" fmla="*/ 30 w 69"/>
              <a:gd name="T85" fmla="*/ 17 h 66"/>
              <a:gd name="T86" fmla="*/ 23 w 69"/>
              <a:gd name="T87" fmla="*/ 2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" h="66">
                <a:moveTo>
                  <a:pt x="11" y="6"/>
                </a:moveTo>
                <a:cubicBezTo>
                  <a:pt x="11" y="5"/>
                  <a:pt x="12" y="5"/>
                  <a:pt x="13" y="5"/>
                </a:cubicBezTo>
                <a:cubicBezTo>
                  <a:pt x="14" y="5"/>
                  <a:pt x="15" y="5"/>
                  <a:pt x="15" y="6"/>
                </a:cubicBezTo>
                <a:cubicBezTo>
                  <a:pt x="15" y="7"/>
                  <a:pt x="14" y="8"/>
                  <a:pt x="13" y="8"/>
                </a:cubicBezTo>
                <a:cubicBezTo>
                  <a:pt x="12" y="8"/>
                  <a:pt x="11" y="7"/>
                  <a:pt x="11" y="6"/>
                </a:cubicBezTo>
                <a:close/>
                <a:moveTo>
                  <a:pt x="18" y="8"/>
                </a:moveTo>
                <a:cubicBezTo>
                  <a:pt x="19" y="8"/>
                  <a:pt x="19" y="7"/>
                  <a:pt x="19" y="6"/>
                </a:cubicBezTo>
                <a:cubicBezTo>
                  <a:pt x="19" y="5"/>
                  <a:pt x="19" y="5"/>
                  <a:pt x="18" y="5"/>
                </a:cubicBezTo>
                <a:cubicBezTo>
                  <a:pt x="17" y="5"/>
                  <a:pt x="16" y="5"/>
                  <a:pt x="16" y="6"/>
                </a:cubicBezTo>
                <a:cubicBezTo>
                  <a:pt x="16" y="7"/>
                  <a:pt x="17" y="8"/>
                  <a:pt x="18" y="8"/>
                </a:cubicBezTo>
                <a:close/>
                <a:moveTo>
                  <a:pt x="8" y="8"/>
                </a:moveTo>
                <a:cubicBezTo>
                  <a:pt x="9" y="8"/>
                  <a:pt x="10" y="7"/>
                  <a:pt x="10" y="6"/>
                </a:cubicBezTo>
                <a:cubicBezTo>
                  <a:pt x="10" y="5"/>
                  <a:pt x="9" y="5"/>
                  <a:pt x="8" y="5"/>
                </a:cubicBezTo>
                <a:cubicBezTo>
                  <a:pt x="7" y="5"/>
                  <a:pt x="6" y="5"/>
                  <a:pt x="6" y="6"/>
                </a:cubicBezTo>
                <a:cubicBezTo>
                  <a:pt x="6" y="7"/>
                  <a:pt x="7" y="8"/>
                  <a:pt x="8" y="8"/>
                </a:cubicBezTo>
                <a:close/>
                <a:moveTo>
                  <a:pt x="37" y="34"/>
                </a:move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9" y="34"/>
                  <a:pt x="39" y="34"/>
                </a:cubicBezTo>
                <a:cubicBezTo>
                  <a:pt x="46" y="26"/>
                  <a:pt x="46" y="26"/>
                  <a:pt x="46" y="26"/>
                </a:cubicBezTo>
                <a:cubicBezTo>
                  <a:pt x="47" y="26"/>
                  <a:pt x="47" y="25"/>
                  <a:pt x="46" y="25"/>
                </a:cubicBezTo>
                <a:cubicBezTo>
                  <a:pt x="39" y="17"/>
                  <a:pt x="39" y="17"/>
                  <a:pt x="39" y="17"/>
                </a:cubicBezTo>
                <a:cubicBezTo>
                  <a:pt x="38" y="17"/>
                  <a:pt x="38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44" y="26"/>
                  <a:pt x="44" y="26"/>
                  <a:pt x="44" y="26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3"/>
                  <a:pt x="37" y="33"/>
                  <a:pt x="37" y="34"/>
                </a:cubicBezTo>
                <a:close/>
                <a:moveTo>
                  <a:pt x="63" y="11"/>
                </a:moveTo>
                <a:cubicBezTo>
                  <a:pt x="63" y="40"/>
                  <a:pt x="63" y="40"/>
                  <a:pt x="63" y="40"/>
                </a:cubicBezTo>
                <a:cubicBezTo>
                  <a:pt x="63" y="41"/>
                  <a:pt x="63" y="41"/>
                  <a:pt x="62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6" y="41"/>
                  <a:pt x="6" y="41"/>
                  <a:pt x="6" y="40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0"/>
                  <a:pt x="6" y="10"/>
                  <a:pt x="7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3" y="10"/>
                  <a:pt x="63" y="10"/>
                  <a:pt x="63" y="11"/>
                </a:cubicBezTo>
                <a:close/>
                <a:moveTo>
                  <a:pt x="61" y="12"/>
                </a:moveTo>
                <a:cubicBezTo>
                  <a:pt x="8" y="12"/>
                  <a:pt x="8" y="12"/>
                  <a:pt x="8" y="12"/>
                </a:cubicBezTo>
                <a:cubicBezTo>
                  <a:pt x="8" y="39"/>
                  <a:pt x="8" y="39"/>
                  <a:pt x="8" y="39"/>
                </a:cubicBezTo>
                <a:cubicBezTo>
                  <a:pt x="61" y="39"/>
                  <a:pt x="61" y="39"/>
                  <a:pt x="61" y="39"/>
                </a:cubicBezTo>
                <a:lnTo>
                  <a:pt x="61" y="12"/>
                </a:lnTo>
                <a:close/>
                <a:moveTo>
                  <a:pt x="69" y="7"/>
                </a:moveTo>
                <a:cubicBezTo>
                  <a:pt x="69" y="40"/>
                  <a:pt x="69" y="40"/>
                  <a:pt x="69" y="40"/>
                </a:cubicBezTo>
                <a:cubicBezTo>
                  <a:pt x="69" y="44"/>
                  <a:pt x="65" y="47"/>
                  <a:pt x="61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52"/>
                  <a:pt x="36" y="52"/>
                  <a:pt x="36" y="52"/>
                </a:cubicBezTo>
                <a:cubicBezTo>
                  <a:pt x="39" y="53"/>
                  <a:pt x="40" y="55"/>
                  <a:pt x="41" y="57"/>
                </a:cubicBezTo>
                <a:cubicBezTo>
                  <a:pt x="60" y="57"/>
                  <a:pt x="60" y="57"/>
                  <a:pt x="60" y="57"/>
                </a:cubicBezTo>
                <a:cubicBezTo>
                  <a:pt x="61" y="57"/>
                  <a:pt x="62" y="58"/>
                  <a:pt x="62" y="59"/>
                </a:cubicBezTo>
                <a:cubicBezTo>
                  <a:pt x="62" y="60"/>
                  <a:pt x="61" y="61"/>
                  <a:pt x="60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4"/>
                  <a:pt x="38" y="66"/>
                  <a:pt x="34" y="66"/>
                </a:cubicBezTo>
                <a:cubicBezTo>
                  <a:pt x="31" y="66"/>
                  <a:pt x="29" y="64"/>
                  <a:pt x="28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7" y="61"/>
                  <a:pt x="7" y="60"/>
                  <a:pt x="7" y="59"/>
                </a:cubicBezTo>
                <a:cubicBezTo>
                  <a:pt x="7" y="58"/>
                  <a:pt x="7" y="57"/>
                  <a:pt x="9" y="57"/>
                </a:cubicBezTo>
                <a:cubicBezTo>
                  <a:pt x="28" y="57"/>
                  <a:pt x="28" y="57"/>
                  <a:pt x="28" y="57"/>
                </a:cubicBezTo>
                <a:cubicBezTo>
                  <a:pt x="28" y="55"/>
                  <a:pt x="30" y="53"/>
                  <a:pt x="32" y="52"/>
                </a:cubicBezTo>
                <a:cubicBezTo>
                  <a:pt x="32" y="47"/>
                  <a:pt x="32" y="47"/>
                  <a:pt x="32" y="47"/>
                </a:cubicBezTo>
                <a:cubicBezTo>
                  <a:pt x="7" y="47"/>
                  <a:pt x="7" y="47"/>
                  <a:pt x="7" y="47"/>
                </a:cubicBezTo>
                <a:cubicBezTo>
                  <a:pt x="3" y="47"/>
                  <a:pt x="0" y="44"/>
                  <a:pt x="0" y="4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5" y="0"/>
                  <a:pt x="69" y="3"/>
                  <a:pt x="69" y="7"/>
                </a:cubicBezTo>
                <a:close/>
                <a:moveTo>
                  <a:pt x="34" y="55"/>
                </a:moveTo>
                <a:cubicBezTo>
                  <a:pt x="32" y="55"/>
                  <a:pt x="30" y="57"/>
                  <a:pt x="30" y="59"/>
                </a:cubicBezTo>
                <a:cubicBezTo>
                  <a:pt x="30" y="61"/>
                  <a:pt x="32" y="63"/>
                  <a:pt x="34" y="63"/>
                </a:cubicBezTo>
                <a:cubicBezTo>
                  <a:pt x="37" y="63"/>
                  <a:pt x="38" y="61"/>
                  <a:pt x="38" y="59"/>
                </a:cubicBezTo>
                <a:cubicBezTo>
                  <a:pt x="38" y="57"/>
                  <a:pt x="37" y="55"/>
                  <a:pt x="34" y="55"/>
                </a:cubicBezTo>
                <a:close/>
                <a:moveTo>
                  <a:pt x="66" y="7"/>
                </a:moveTo>
                <a:cubicBezTo>
                  <a:pt x="66" y="5"/>
                  <a:pt x="64" y="3"/>
                  <a:pt x="6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2"/>
                  <a:pt x="5" y="44"/>
                  <a:pt x="7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64" y="44"/>
                  <a:pt x="66" y="42"/>
                  <a:pt x="66" y="40"/>
                </a:cubicBezTo>
                <a:lnTo>
                  <a:pt x="66" y="7"/>
                </a:lnTo>
                <a:close/>
                <a:moveTo>
                  <a:pt x="30" y="34"/>
                </a:moveTo>
                <a:cubicBezTo>
                  <a:pt x="30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2" y="33"/>
                  <a:pt x="32" y="33"/>
                  <a:pt x="31" y="32"/>
                </a:cubicBezTo>
                <a:cubicBezTo>
                  <a:pt x="25" y="26"/>
                  <a:pt x="25" y="26"/>
                  <a:pt x="25" y="26"/>
                </a:cubicBezTo>
                <a:cubicBezTo>
                  <a:pt x="31" y="19"/>
                  <a:pt x="31" y="19"/>
                  <a:pt x="31" y="19"/>
                </a:cubicBezTo>
                <a:cubicBezTo>
                  <a:pt x="32" y="18"/>
                  <a:pt x="32" y="18"/>
                  <a:pt x="31" y="17"/>
                </a:cubicBezTo>
                <a:cubicBezTo>
                  <a:pt x="31" y="17"/>
                  <a:pt x="30" y="17"/>
                  <a:pt x="30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6"/>
                  <a:pt x="23" y="26"/>
                </a:cubicBezTo>
                <a:lnTo>
                  <a:pt x="30" y="34"/>
                </a:lnTo>
                <a:close/>
              </a:path>
            </a:pathLst>
          </a:cu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2" name="Group 106"/>
          <p:cNvGrpSpPr/>
          <p:nvPr/>
        </p:nvGrpSpPr>
        <p:grpSpPr>
          <a:xfrm>
            <a:off x="6298374" y="2485986"/>
            <a:ext cx="609111" cy="91929"/>
            <a:chOff x="8921264" y="5631744"/>
            <a:chExt cx="870714" cy="131411"/>
          </a:xfrm>
          <a:solidFill>
            <a:schemeClr val="bg1"/>
          </a:solidFill>
        </p:grpSpPr>
        <p:sp>
          <p:nvSpPr>
            <p:cNvPr id="25" name="Oval 107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Oval 108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Oval 109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Oval 110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Oval 111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-11430" y="0"/>
            <a:ext cx="3291840" cy="6858000"/>
          </a:xfrm>
          <a:prstGeom prst="rect">
            <a:avLst/>
          </a:prstGeom>
          <a:gradFill>
            <a:gsLst>
              <a:gs pos="0">
                <a:srgbClr val="2BA89C"/>
              </a:gs>
              <a:gs pos="83000">
                <a:srgbClr val="0E4B7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Text Placeholder 3"/>
          <p:cNvSpPr txBox="1"/>
          <p:nvPr/>
        </p:nvSpPr>
        <p:spPr>
          <a:xfrm>
            <a:off x="3609788" y="986274"/>
            <a:ext cx="6882840" cy="2610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zh-TW" altLang="en-US" sz="18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資料來源：選擇</a:t>
            </a:r>
            <a:r>
              <a:rPr lang="en-US" altLang="zh-TW" sz="18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PTT</a:t>
            </a:r>
            <a:r>
              <a:rPr lang="zh-TW" altLang="en-US" sz="18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爬取</a:t>
            </a:r>
            <a:r>
              <a:rPr lang="en-US" altLang="zh-TW" sz="18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2023/01/01 - 2023/06/05</a:t>
            </a:r>
            <a:r>
              <a:rPr lang="zh-TW" altLang="en-US" sz="18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期間，</a:t>
            </a:r>
            <a:r>
              <a:rPr lang="en-US" altLang="zh-TW" sz="18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Japan Travel </a:t>
            </a:r>
            <a:r>
              <a:rPr lang="zh-TW" altLang="en-US" sz="18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版文章資料，共</a:t>
            </a:r>
            <a:r>
              <a:rPr lang="en-US" altLang="zh-TW" sz="18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4,894</a:t>
            </a:r>
            <a:r>
              <a:rPr lang="zh-TW" altLang="en-US" sz="18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筆資料。</a:t>
            </a:r>
            <a:endParaRPr lang="en-US" altLang="zh-CN" sz="1800" spc="3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7" name="image21.png">
            <a:extLst>
              <a:ext uri="{FF2B5EF4-FFF2-40B4-BE49-F238E27FC236}">
                <a16:creationId xmlns:a16="http://schemas.microsoft.com/office/drawing/2014/main" id="{C70497ED-9A30-489D-8D43-AADDE9F7538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16657" y="2810759"/>
            <a:ext cx="9947292" cy="3599093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ldLvl="0" animBg="1"/>
      <p:bldP spid="19" grpId="0" bldLvl="0" animBg="1"/>
      <p:bldP spid="20" grpId="0" bldLvl="0" animBg="1"/>
      <p:bldP spid="21" grpId="0" bldLvl="0" animBg="1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m0canir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3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B64D"/>
      </a:accent1>
      <a:accent2>
        <a:srgbClr val="AAA38E"/>
      </a:accent2>
      <a:accent3>
        <a:srgbClr val="857D64"/>
      </a:accent3>
      <a:accent4>
        <a:srgbClr val="5E759C"/>
      </a:accent4>
      <a:accent5>
        <a:srgbClr val="8496B0"/>
      </a:accent5>
      <a:accent6>
        <a:srgbClr val="44546A"/>
      </a:accent6>
      <a:hlink>
        <a:srgbClr val="0563C1"/>
      </a:hlink>
      <a:folHlink>
        <a:srgbClr val="954F72"/>
      </a:folHlink>
    </a:clrScheme>
    <a:fontScheme name="em0canir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m0canir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1632</Words>
  <Application>Microsoft Office PowerPoint</Application>
  <PresentationFormat>寬螢幕</PresentationFormat>
  <Paragraphs>137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34" baseType="lpstr">
      <vt:lpstr>等线</vt:lpstr>
      <vt:lpstr>Lato Hairline</vt:lpstr>
      <vt:lpstr>Lato Regular</vt:lpstr>
      <vt:lpstr>微软雅黑</vt:lpstr>
      <vt:lpstr>印品粗朗体</vt:lpstr>
      <vt:lpstr>微軟正黑體</vt:lpstr>
      <vt:lpstr>Arial</vt:lpstr>
      <vt:lpstr>Calibri</vt:lpstr>
      <vt:lpstr>Lato Light</vt:lpstr>
      <vt:lpstr>Wingdings</vt:lpstr>
      <vt:lpstr>第一PPT，www.1ppt.com</vt:lpstr>
      <vt:lpstr>主题5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第一PPT</dc:creator>
  <cp:keywords>www.1ppt.com</cp:keywords>
  <dc:description>www.1ppt.com</dc:description>
  <cp:lastModifiedBy>亞凡 何</cp:lastModifiedBy>
  <cp:revision>48</cp:revision>
  <dcterms:created xsi:type="dcterms:W3CDTF">2018-11-23T02:20:00Z</dcterms:created>
  <dcterms:modified xsi:type="dcterms:W3CDTF">2023-06-09T03:04:12Z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CAC23096E1444D4E9FCAC545DD05E806_12</vt:lpwstr>
  </property>
  <property fmtid="{D5CDD505-2E9C-101B-9397-08002B2CF9AE}" pid="3" name="KSOProductBuildVer">
    <vt:lpwstr>2052-11.1.0.14309</vt:lpwstr>
  </property>
</Properties>
</file>